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Lst>
  <p:sldSz cx="18288000" cy="10287000"/>
  <p:notesSz cx="6858000" cy="9144000"/>
  <p:embeddedFontLst>
    <p:embeddedFont>
      <p:font typeface="Stinger Fit" panose="020B0604020202020204" charset="0"/>
      <p:regular r:id="rId12"/>
    </p:embeddedFont>
    <p:embeddedFont>
      <p:font typeface="Stinger Fit Bold" panose="020B0604020202020204" charset="0"/>
      <p:regular r:id="rId13"/>
    </p:embeddedFont>
    <p:embeddedFont>
      <p:font typeface="Work Sans" pitchFamily="2" charset="0"/>
      <p:regular r:id="rId14"/>
    </p:embeddedFont>
    <p:embeddedFont>
      <p:font typeface="Work Sans Bold"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0" d="100"/>
          <a:sy n="40" d="100"/>
        </p:scale>
        <p:origin x="900" y="2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5738215"/>
            <a:ext cx="18288000" cy="3761566"/>
            <a:chOff x="0" y="0"/>
            <a:chExt cx="4816593" cy="990700"/>
          </a:xfrm>
        </p:grpSpPr>
        <p:sp>
          <p:nvSpPr>
            <p:cNvPr id="3" name="Freeform 3"/>
            <p:cNvSpPr/>
            <p:nvPr/>
          </p:nvSpPr>
          <p:spPr>
            <a:xfrm>
              <a:off x="0" y="0"/>
              <a:ext cx="4816592" cy="990700"/>
            </a:xfrm>
            <a:custGeom>
              <a:avLst/>
              <a:gdLst/>
              <a:ahLst/>
              <a:cxnLst/>
              <a:rect l="l" t="t" r="r" b="b"/>
              <a:pathLst>
                <a:path w="4816592" h="990700">
                  <a:moveTo>
                    <a:pt x="0" y="0"/>
                  </a:moveTo>
                  <a:lnTo>
                    <a:pt x="4816592" y="0"/>
                  </a:lnTo>
                  <a:lnTo>
                    <a:pt x="4816592" y="990700"/>
                  </a:lnTo>
                  <a:lnTo>
                    <a:pt x="0" y="990700"/>
                  </a:lnTo>
                  <a:close/>
                </a:path>
              </a:pathLst>
            </a:custGeom>
            <a:solidFill>
              <a:srgbClr val="E5DACF"/>
            </a:solidFill>
          </p:spPr>
          <p:txBody>
            <a:bodyPr/>
            <a:lstStyle/>
            <a:p>
              <a:endParaRPr lang="en-AU"/>
            </a:p>
          </p:txBody>
        </p:sp>
        <p:sp>
          <p:nvSpPr>
            <p:cNvPr id="4" name="TextBox 4"/>
            <p:cNvSpPr txBox="1"/>
            <p:nvPr/>
          </p:nvSpPr>
          <p:spPr>
            <a:xfrm>
              <a:off x="0" y="-57150"/>
              <a:ext cx="4816593" cy="1047850"/>
            </a:xfrm>
            <a:prstGeom prst="rect">
              <a:avLst/>
            </a:prstGeom>
          </p:spPr>
          <p:txBody>
            <a:bodyPr lIns="50800" tIns="50800" rIns="50800" bIns="50800" rtlCol="0" anchor="ctr"/>
            <a:lstStyle/>
            <a:p>
              <a:pPr algn="ctr">
                <a:lnSpc>
                  <a:spcPts val="3458"/>
                </a:lnSpc>
              </a:pPr>
              <a:endParaRPr/>
            </a:p>
          </p:txBody>
        </p:sp>
      </p:grpSp>
      <p:grpSp>
        <p:nvGrpSpPr>
          <p:cNvPr id="5" name="Group 5"/>
          <p:cNvGrpSpPr/>
          <p:nvPr/>
        </p:nvGrpSpPr>
        <p:grpSpPr>
          <a:xfrm>
            <a:off x="0" y="69701"/>
            <a:ext cx="18288000" cy="194834"/>
            <a:chOff x="0" y="0"/>
            <a:chExt cx="4816593" cy="51314"/>
          </a:xfrm>
        </p:grpSpPr>
        <p:sp>
          <p:nvSpPr>
            <p:cNvPr id="6" name="Freeform 6"/>
            <p:cNvSpPr/>
            <p:nvPr/>
          </p:nvSpPr>
          <p:spPr>
            <a:xfrm>
              <a:off x="0" y="0"/>
              <a:ext cx="4816592" cy="51314"/>
            </a:xfrm>
            <a:custGeom>
              <a:avLst/>
              <a:gdLst/>
              <a:ahLst/>
              <a:cxnLst/>
              <a:rect l="l" t="t" r="r" b="b"/>
              <a:pathLst>
                <a:path w="4816592" h="51314">
                  <a:moveTo>
                    <a:pt x="0" y="0"/>
                  </a:moveTo>
                  <a:lnTo>
                    <a:pt x="4816592" y="0"/>
                  </a:lnTo>
                  <a:lnTo>
                    <a:pt x="4816592" y="51314"/>
                  </a:lnTo>
                  <a:lnTo>
                    <a:pt x="0" y="51314"/>
                  </a:lnTo>
                  <a:close/>
                </a:path>
              </a:pathLst>
            </a:custGeom>
            <a:solidFill>
              <a:srgbClr val="E5DACF"/>
            </a:solidFill>
          </p:spPr>
          <p:txBody>
            <a:bodyPr/>
            <a:lstStyle/>
            <a:p>
              <a:endParaRPr lang="en-AU"/>
            </a:p>
          </p:txBody>
        </p:sp>
        <p:sp>
          <p:nvSpPr>
            <p:cNvPr id="7" name="TextBox 7"/>
            <p:cNvSpPr txBox="1"/>
            <p:nvPr/>
          </p:nvSpPr>
          <p:spPr>
            <a:xfrm>
              <a:off x="0" y="-57150"/>
              <a:ext cx="4816593" cy="108464"/>
            </a:xfrm>
            <a:prstGeom prst="rect">
              <a:avLst/>
            </a:prstGeom>
          </p:spPr>
          <p:txBody>
            <a:bodyPr lIns="50800" tIns="50800" rIns="50800" bIns="50800" rtlCol="0" anchor="ctr"/>
            <a:lstStyle/>
            <a:p>
              <a:pPr algn="ctr">
                <a:lnSpc>
                  <a:spcPts val="3458"/>
                </a:lnSpc>
              </a:pPr>
              <a:endParaRPr/>
            </a:p>
          </p:txBody>
        </p:sp>
      </p:grpSp>
      <p:sp>
        <p:nvSpPr>
          <p:cNvPr id="8" name="Freeform 8"/>
          <p:cNvSpPr/>
          <p:nvPr/>
        </p:nvSpPr>
        <p:spPr>
          <a:xfrm>
            <a:off x="11189785" y="5561598"/>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9" name="Freeform 9"/>
          <p:cNvSpPr/>
          <p:nvPr/>
        </p:nvSpPr>
        <p:spPr>
          <a:xfrm flipH="1">
            <a:off x="1585725" y="5561598"/>
            <a:ext cx="5588000" cy="4114800"/>
          </a:xfrm>
          <a:custGeom>
            <a:avLst/>
            <a:gdLst/>
            <a:ahLst/>
            <a:cxnLst/>
            <a:rect l="l" t="t" r="r" b="b"/>
            <a:pathLst>
              <a:path w="5588000" h="4114800">
                <a:moveTo>
                  <a:pt x="5588000" y="0"/>
                </a:moveTo>
                <a:lnTo>
                  <a:pt x="0" y="0"/>
                </a:lnTo>
                <a:lnTo>
                  <a:pt x="0" y="4114800"/>
                </a:lnTo>
                <a:lnTo>
                  <a:pt x="5588000" y="4114800"/>
                </a:lnTo>
                <a:lnTo>
                  <a:pt x="558800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10" name="Freeform 10"/>
          <p:cNvSpPr/>
          <p:nvPr/>
        </p:nvSpPr>
        <p:spPr>
          <a:xfrm>
            <a:off x="6011585" y="6689095"/>
            <a:ext cx="6264830" cy="3098243"/>
          </a:xfrm>
          <a:custGeom>
            <a:avLst/>
            <a:gdLst/>
            <a:ahLst/>
            <a:cxnLst/>
            <a:rect l="l" t="t" r="r" b="b"/>
            <a:pathLst>
              <a:path w="6264830" h="3098243">
                <a:moveTo>
                  <a:pt x="0" y="0"/>
                </a:moveTo>
                <a:lnTo>
                  <a:pt x="6264830" y="0"/>
                </a:lnTo>
                <a:lnTo>
                  <a:pt x="6264830" y="3098243"/>
                </a:lnTo>
                <a:lnTo>
                  <a:pt x="0" y="30982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11" name="TextBox 11"/>
          <p:cNvSpPr txBox="1"/>
          <p:nvPr/>
        </p:nvSpPr>
        <p:spPr>
          <a:xfrm>
            <a:off x="1363049" y="2789866"/>
            <a:ext cx="15561902" cy="1717676"/>
          </a:xfrm>
          <a:prstGeom prst="rect">
            <a:avLst/>
          </a:prstGeom>
        </p:spPr>
        <p:txBody>
          <a:bodyPr lIns="0" tIns="0" rIns="0" bIns="0" rtlCol="0" anchor="t">
            <a:spAutoFit/>
          </a:bodyPr>
          <a:lstStyle/>
          <a:p>
            <a:pPr algn="ctr">
              <a:lnSpc>
                <a:spcPts val="13999"/>
              </a:lnSpc>
              <a:spcBef>
                <a:spcPct val="0"/>
              </a:spcBef>
            </a:pPr>
            <a:r>
              <a:rPr lang="en-US" sz="9999" b="1">
                <a:solidFill>
                  <a:srgbClr val="1A2526"/>
                </a:solidFill>
                <a:latin typeface="Stinger Fit Bold"/>
                <a:ea typeface="Stinger Fit Bold"/>
                <a:cs typeface="Stinger Fit Bold"/>
                <a:sym typeface="Stinger Fit Bold"/>
              </a:rPr>
              <a:t>BUSINESS PROPOSAL</a:t>
            </a:r>
          </a:p>
        </p:txBody>
      </p:sp>
      <p:sp>
        <p:nvSpPr>
          <p:cNvPr id="12" name="TextBox 12"/>
          <p:cNvSpPr txBox="1"/>
          <p:nvPr/>
        </p:nvSpPr>
        <p:spPr>
          <a:xfrm>
            <a:off x="3820250" y="4450391"/>
            <a:ext cx="10647500" cy="432551"/>
          </a:xfrm>
          <a:prstGeom prst="rect">
            <a:avLst/>
          </a:prstGeom>
        </p:spPr>
        <p:txBody>
          <a:bodyPr lIns="0" tIns="0" rIns="0" bIns="0" rtlCol="0" anchor="t">
            <a:spAutoFit/>
          </a:bodyPr>
          <a:lstStyle/>
          <a:p>
            <a:pPr algn="ctr">
              <a:lnSpc>
                <a:spcPts val="3458"/>
              </a:lnSpc>
            </a:pPr>
            <a:r>
              <a:rPr lang="en-US" sz="2470">
                <a:solidFill>
                  <a:srgbClr val="1A2526"/>
                </a:solidFill>
                <a:latin typeface="Work Sans"/>
                <a:ea typeface="Work Sans"/>
                <a:cs typeface="Work Sans"/>
                <a:sym typeface="Work Sans"/>
              </a:rPr>
              <a:t>Marketing Analytics Solutions for Restaurants</a:t>
            </a:r>
          </a:p>
        </p:txBody>
      </p:sp>
      <p:sp>
        <p:nvSpPr>
          <p:cNvPr id="13" name="TextBox 13"/>
          <p:cNvSpPr txBox="1"/>
          <p:nvPr/>
        </p:nvSpPr>
        <p:spPr>
          <a:xfrm>
            <a:off x="7535376" y="2557340"/>
            <a:ext cx="3217248" cy="432551"/>
          </a:xfrm>
          <a:prstGeom prst="rect">
            <a:avLst/>
          </a:prstGeom>
        </p:spPr>
        <p:txBody>
          <a:bodyPr lIns="0" tIns="0" rIns="0" bIns="0" rtlCol="0" anchor="t">
            <a:spAutoFit/>
          </a:bodyPr>
          <a:lstStyle/>
          <a:p>
            <a:pPr algn="ctr">
              <a:lnSpc>
                <a:spcPts val="3458"/>
              </a:lnSpc>
            </a:pPr>
            <a:r>
              <a:rPr lang="en-US" sz="2470" spc="24">
                <a:solidFill>
                  <a:srgbClr val="1A2526"/>
                </a:solidFill>
                <a:latin typeface="Work Sans"/>
                <a:ea typeface="Work Sans"/>
                <a:cs typeface="Work Sans"/>
                <a:sym typeface="Work Sans"/>
              </a:rPr>
              <a:t>RESGRO</a:t>
            </a:r>
          </a:p>
        </p:txBody>
      </p:sp>
      <p:sp>
        <p:nvSpPr>
          <p:cNvPr id="14" name="AutoShape 14"/>
          <p:cNvSpPr/>
          <p:nvPr/>
        </p:nvSpPr>
        <p:spPr>
          <a:xfrm flipV="1">
            <a:off x="0" y="1140835"/>
            <a:ext cx="18288000" cy="0"/>
          </a:xfrm>
          <a:prstGeom prst="line">
            <a:avLst/>
          </a:prstGeom>
          <a:ln w="38100" cap="flat">
            <a:solidFill>
              <a:srgbClr val="1A2526"/>
            </a:solidFill>
            <a:prstDash val="solid"/>
            <a:headEnd type="none" w="sm" len="sm"/>
            <a:tailEnd type="none" w="sm" len="sm"/>
          </a:ln>
        </p:spPr>
        <p:txBody>
          <a:bodyPr/>
          <a:lstStyle/>
          <a:p>
            <a:endParaRPr lang="en-AU"/>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176617"/>
            <a:ext cx="18288000" cy="3994736"/>
            <a:chOff x="0" y="0"/>
            <a:chExt cx="4816593" cy="1052111"/>
          </a:xfrm>
        </p:grpSpPr>
        <p:sp>
          <p:nvSpPr>
            <p:cNvPr id="3" name="Freeform 3"/>
            <p:cNvSpPr/>
            <p:nvPr/>
          </p:nvSpPr>
          <p:spPr>
            <a:xfrm>
              <a:off x="0" y="0"/>
              <a:ext cx="4816592" cy="1052111"/>
            </a:xfrm>
            <a:custGeom>
              <a:avLst/>
              <a:gdLst/>
              <a:ahLst/>
              <a:cxnLst/>
              <a:rect l="l" t="t" r="r" b="b"/>
              <a:pathLst>
                <a:path w="4816592" h="1052111">
                  <a:moveTo>
                    <a:pt x="0" y="0"/>
                  </a:moveTo>
                  <a:lnTo>
                    <a:pt x="4816592" y="0"/>
                  </a:lnTo>
                  <a:lnTo>
                    <a:pt x="4816592" y="1052111"/>
                  </a:lnTo>
                  <a:lnTo>
                    <a:pt x="0" y="1052111"/>
                  </a:lnTo>
                  <a:close/>
                </a:path>
              </a:pathLst>
            </a:custGeom>
            <a:solidFill>
              <a:srgbClr val="E5DACF"/>
            </a:solidFill>
          </p:spPr>
          <p:txBody>
            <a:bodyPr/>
            <a:lstStyle/>
            <a:p>
              <a:endParaRPr lang="en-AU"/>
            </a:p>
          </p:txBody>
        </p:sp>
        <p:sp>
          <p:nvSpPr>
            <p:cNvPr id="4" name="TextBox 4"/>
            <p:cNvSpPr txBox="1"/>
            <p:nvPr/>
          </p:nvSpPr>
          <p:spPr>
            <a:xfrm>
              <a:off x="0" y="-57150"/>
              <a:ext cx="4816593" cy="1109261"/>
            </a:xfrm>
            <a:prstGeom prst="rect">
              <a:avLst/>
            </a:prstGeom>
          </p:spPr>
          <p:txBody>
            <a:bodyPr lIns="50800" tIns="50800" rIns="50800" bIns="50800" rtlCol="0" anchor="ctr"/>
            <a:lstStyle/>
            <a:p>
              <a:pPr algn="ctr">
                <a:lnSpc>
                  <a:spcPts val="3458"/>
                </a:lnSpc>
              </a:pPr>
              <a:endParaRPr/>
            </a:p>
          </p:txBody>
        </p:sp>
      </p:grpSp>
      <p:grpSp>
        <p:nvGrpSpPr>
          <p:cNvPr id="5" name="Group 5"/>
          <p:cNvGrpSpPr/>
          <p:nvPr/>
        </p:nvGrpSpPr>
        <p:grpSpPr>
          <a:xfrm>
            <a:off x="0" y="10092166"/>
            <a:ext cx="18288000" cy="194834"/>
            <a:chOff x="0" y="0"/>
            <a:chExt cx="4816593" cy="51314"/>
          </a:xfrm>
        </p:grpSpPr>
        <p:sp>
          <p:nvSpPr>
            <p:cNvPr id="6" name="Freeform 6"/>
            <p:cNvSpPr/>
            <p:nvPr/>
          </p:nvSpPr>
          <p:spPr>
            <a:xfrm>
              <a:off x="0" y="0"/>
              <a:ext cx="4816592" cy="51314"/>
            </a:xfrm>
            <a:custGeom>
              <a:avLst/>
              <a:gdLst/>
              <a:ahLst/>
              <a:cxnLst/>
              <a:rect l="l" t="t" r="r" b="b"/>
              <a:pathLst>
                <a:path w="4816592" h="51314">
                  <a:moveTo>
                    <a:pt x="0" y="0"/>
                  </a:moveTo>
                  <a:lnTo>
                    <a:pt x="4816592" y="0"/>
                  </a:lnTo>
                  <a:lnTo>
                    <a:pt x="4816592" y="51314"/>
                  </a:lnTo>
                  <a:lnTo>
                    <a:pt x="0" y="51314"/>
                  </a:lnTo>
                  <a:close/>
                </a:path>
              </a:pathLst>
            </a:custGeom>
            <a:solidFill>
              <a:srgbClr val="E5DACF"/>
            </a:solidFill>
          </p:spPr>
          <p:txBody>
            <a:bodyPr/>
            <a:lstStyle/>
            <a:p>
              <a:endParaRPr lang="en-AU"/>
            </a:p>
          </p:txBody>
        </p:sp>
        <p:sp>
          <p:nvSpPr>
            <p:cNvPr id="7" name="TextBox 7"/>
            <p:cNvSpPr txBox="1"/>
            <p:nvPr/>
          </p:nvSpPr>
          <p:spPr>
            <a:xfrm>
              <a:off x="0" y="-57150"/>
              <a:ext cx="4816593" cy="108464"/>
            </a:xfrm>
            <a:prstGeom prst="rect">
              <a:avLst/>
            </a:prstGeom>
          </p:spPr>
          <p:txBody>
            <a:bodyPr lIns="50800" tIns="50800" rIns="50800" bIns="50800" rtlCol="0" anchor="ctr"/>
            <a:lstStyle/>
            <a:p>
              <a:pPr algn="ctr">
                <a:lnSpc>
                  <a:spcPts val="3458"/>
                </a:lnSpc>
              </a:pPr>
              <a:endParaRPr/>
            </a:p>
          </p:txBody>
        </p:sp>
      </p:grpSp>
      <p:sp>
        <p:nvSpPr>
          <p:cNvPr id="8" name="AutoShape 8"/>
          <p:cNvSpPr/>
          <p:nvPr/>
        </p:nvSpPr>
        <p:spPr>
          <a:xfrm>
            <a:off x="0" y="9806388"/>
            <a:ext cx="18288000" cy="0"/>
          </a:xfrm>
          <a:prstGeom prst="line">
            <a:avLst/>
          </a:prstGeom>
          <a:ln w="38100" cap="flat">
            <a:solidFill>
              <a:srgbClr val="1A2526"/>
            </a:solidFill>
            <a:prstDash val="solid"/>
            <a:headEnd type="none" w="sm" len="sm"/>
            <a:tailEnd type="none" w="sm" len="sm"/>
          </a:ln>
        </p:spPr>
        <p:txBody>
          <a:bodyPr/>
          <a:lstStyle/>
          <a:p>
            <a:endParaRPr lang="en-AU"/>
          </a:p>
        </p:txBody>
      </p:sp>
      <p:sp>
        <p:nvSpPr>
          <p:cNvPr id="9" name="Freeform 9"/>
          <p:cNvSpPr/>
          <p:nvPr/>
        </p:nvSpPr>
        <p:spPr>
          <a:xfrm>
            <a:off x="5715000" y="431953"/>
            <a:ext cx="6858000" cy="4114800"/>
          </a:xfrm>
          <a:custGeom>
            <a:avLst/>
            <a:gdLst/>
            <a:ahLst/>
            <a:cxnLst/>
            <a:rect l="l" t="t" r="r" b="b"/>
            <a:pathLst>
              <a:path w="6858000" h="4114800">
                <a:moveTo>
                  <a:pt x="0" y="0"/>
                </a:moveTo>
                <a:lnTo>
                  <a:pt x="6858000" y="0"/>
                </a:lnTo>
                <a:lnTo>
                  <a:pt x="68580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10" name="TextBox 10"/>
          <p:cNvSpPr txBox="1"/>
          <p:nvPr/>
        </p:nvSpPr>
        <p:spPr>
          <a:xfrm>
            <a:off x="1363049" y="5246846"/>
            <a:ext cx="15561902" cy="1295399"/>
          </a:xfrm>
          <a:prstGeom prst="rect">
            <a:avLst/>
          </a:prstGeom>
        </p:spPr>
        <p:txBody>
          <a:bodyPr lIns="0" tIns="0" rIns="0" bIns="0" rtlCol="0" anchor="t">
            <a:spAutoFit/>
          </a:bodyPr>
          <a:lstStyle/>
          <a:p>
            <a:pPr algn="ctr">
              <a:lnSpc>
                <a:spcPts val="9599"/>
              </a:lnSpc>
            </a:pPr>
            <a:r>
              <a:rPr lang="en-US" sz="9999" b="1">
                <a:solidFill>
                  <a:srgbClr val="1A2526"/>
                </a:solidFill>
                <a:latin typeface="Stinger Fit Bold"/>
                <a:ea typeface="Stinger Fit Bold"/>
                <a:cs typeface="Stinger Fit Bold"/>
                <a:sym typeface="Stinger Fit Bold"/>
              </a:rPr>
              <a:t>THANK YOU</a:t>
            </a:r>
          </a:p>
        </p:txBody>
      </p:sp>
      <p:sp>
        <p:nvSpPr>
          <p:cNvPr id="11" name="TextBox 11"/>
          <p:cNvSpPr txBox="1"/>
          <p:nvPr/>
        </p:nvSpPr>
        <p:spPr>
          <a:xfrm>
            <a:off x="4622132" y="6650833"/>
            <a:ext cx="9043736" cy="756306"/>
          </a:xfrm>
          <a:prstGeom prst="rect">
            <a:avLst/>
          </a:prstGeom>
        </p:spPr>
        <p:txBody>
          <a:bodyPr lIns="0" tIns="0" rIns="0" bIns="0" rtlCol="0" anchor="t">
            <a:spAutoFit/>
          </a:bodyPr>
          <a:lstStyle/>
          <a:p>
            <a:pPr algn="ctr">
              <a:lnSpc>
                <a:spcPts val="5578"/>
              </a:lnSpc>
            </a:pPr>
            <a:r>
              <a:rPr lang="en-US" sz="5811">
                <a:solidFill>
                  <a:srgbClr val="1A2526"/>
                </a:solidFill>
                <a:latin typeface="Stinger Fit"/>
                <a:ea typeface="Stinger Fit"/>
                <a:cs typeface="Stinger Fit"/>
                <a:sym typeface="Stinger Fit"/>
              </a:rPr>
              <a:t>FOR YOUR ATTENTION!</a:t>
            </a:r>
          </a:p>
        </p:txBody>
      </p:sp>
      <p:sp>
        <p:nvSpPr>
          <p:cNvPr id="12" name="TextBox 12"/>
          <p:cNvSpPr txBox="1"/>
          <p:nvPr/>
        </p:nvSpPr>
        <p:spPr>
          <a:xfrm>
            <a:off x="8822537" y="7842250"/>
            <a:ext cx="4230575" cy="1416050"/>
          </a:xfrm>
          <a:prstGeom prst="rect">
            <a:avLst/>
          </a:prstGeom>
        </p:spPr>
        <p:txBody>
          <a:bodyPr lIns="0" tIns="0" rIns="0" bIns="0" rtlCol="0" anchor="t">
            <a:spAutoFit/>
          </a:bodyPr>
          <a:lstStyle/>
          <a:p>
            <a:pPr algn="l">
              <a:lnSpc>
                <a:spcPts val="2800"/>
              </a:lnSpc>
            </a:pPr>
            <a:r>
              <a:rPr lang="en-US" sz="2000" dirty="0">
                <a:solidFill>
                  <a:srgbClr val="1A2526"/>
                </a:solidFill>
                <a:latin typeface="Work Sans"/>
                <a:ea typeface="Work Sans"/>
                <a:cs typeface="Work Sans"/>
                <a:sym typeface="Work Sans"/>
              </a:rPr>
              <a:t>++61 405014720</a:t>
            </a:r>
          </a:p>
          <a:p>
            <a:pPr algn="l">
              <a:lnSpc>
                <a:spcPts val="2800"/>
              </a:lnSpc>
            </a:pPr>
            <a:r>
              <a:rPr lang="en-US" sz="2000" dirty="0">
                <a:solidFill>
                  <a:srgbClr val="1A2526"/>
                </a:solidFill>
                <a:latin typeface="Work Sans"/>
                <a:ea typeface="Work Sans"/>
                <a:cs typeface="Work Sans"/>
                <a:sym typeface="Work Sans"/>
              </a:rPr>
              <a:t>parth@idigitalmind.com.au</a:t>
            </a:r>
          </a:p>
          <a:p>
            <a:pPr algn="l">
              <a:lnSpc>
                <a:spcPts val="2800"/>
              </a:lnSpc>
            </a:pPr>
            <a:r>
              <a:rPr lang="en-US" sz="2000" dirty="0">
                <a:solidFill>
                  <a:srgbClr val="1A2526"/>
                </a:solidFill>
                <a:latin typeface="Work Sans"/>
                <a:ea typeface="Work Sans"/>
                <a:cs typeface="Work Sans"/>
                <a:sym typeface="Work Sans"/>
              </a:rPr>
              <a:t>www.idigitalmind.com.au</a:t>
            </a:r>
          </a:p>
          <a:p>
            <a:pPr algn="l">
              <a:lnSpc>
                <a:spcPts val="2800"/>
              </a:lnSpc>
            </a:pPr>
            <a:r>
              <a:rPr lang="en-US" sz="2000" dirty="0">
                <a:solidFill>
                  <a:srgbClr val="1A2526"/>
                </a:solidFill>
                <a:latin typeface="Work Sans"/>
                <a:ea typeface="Work Sans"/>
                <a:cs typeface="Work Sans"/>
                <a:sym typeface="Work Sans"/>
              </a:rPr>
              <a:t>Australia</a:t>
            </a:r>
          </a:p>
        </p:txBody>
      </p:sp>
      <p:sp>
        <p:nvSpPr>
          <p:cNvPr id="13" name="TextBox 13"/>
          <p:cNvSpPr txBox="1"/>
          <p:nvPr/>
        </p:nvSpPr>
        <p:spPr>
          <a:xfrm>
            <a:off x="7535376" y="4595221"/>
            <a:ext cx="3217248" cy="432551"/>
          </a:xfrm>
          <a:prstGeom prst="rect">
            <a:avLst/>
          </a:prstGeom>
        </p:spPr>
        <p:txBody>
          <a:bodyPr lIns="0" tIns="0" rIns="0" bIns="0" rtlCol="0" anchor="t">
            <a:spAutoFit/>
          </a:bodyPr>
          <a:lstStyle/>
          <a:p>
            <a:pPr algn="ctr">
              <a:lnSpc>
                <a:spcPts val="3458"/>
              </a:lnSpc>
            </a:pPr>
            <a:r>
              <a:rPr lang="en-US" sz="2470" spc="24">
                <a:solidFill>
                  <a:srgbClr val="1A2526"/>
                </a:solidFill>
                <a:latin typeface="Stinger Fit"/>
                <a:ea typeface="Stinger Fit"/>
                <a:cs typeface="Stinger Fit"/>
                <a:sym typeface="Stinger Fit"/>
              </a:rPr>
              <a:t>RESGRO</a:t>
            </a:r>
          </a:p>
        </p:txBody>
      </p:sp>
      <p:sp>
        <p:nvSpPr>
          <p:cNvPr id="14" name="TextBox 14"/>
          <p:cNvSpPr txBox="1"/>
          <p:nvPr/>
        </p:nvSpPr>
        <p:spPr>
          <a:xfrm>
            <a:off x="5234888" y="7842250"/>
            <a:ext cx="3217248" cy="432551"/>
          </a:xfrm>
          <a:prstGeom prst="rect">
            <a:avLst/>
          </a:prstGeom>
        </p:spPr>
        <p:txBody>
          <a:bodyPr lIns="0" tIns="0" rIns="0" bIns="0" rtlCol="0" anchor="t">
            <a:spAutoFit/>
          </a:bodyPr>
          <a:lstStyle/>
          <a:p>
            <a:pPr algn="r">
              <a:lnSpc>
                <a:spcPts val="3458"/>
              </a:lnSpc>
            </a:pPr>
            <a:r>
              <a:rPr lang="en-US" sz="2470" spc="24">
                <a:solidFill>
                  <a:srgbClr val="1A2526"/>
                </a:solidFill>
                <a:latin typeface="Stinger Fit"/>
                <a:ea typeface="Stinger Fit"/>
                <a:cs typeface="Stinger Fit"/>
                <a:sym typeface="Stinger Fit"/>
              </a:rPr>
              <a:t>Get in touch: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2879901" cy="10287000"/>
            <a:chOff x="0" y="0"/>
            <a:chExt cx="758492" cy="2709333"/>
          </a:xfrm>
        </p:grpSpPr>
        <p:sp>
          <p:nvSpPr>
            <p:cNvPr id="3" name="Freeform 3"/>
            <p:cNvSpPr/>
            <p:nvPr/>
          </p:nvSpPr>
          <p:spPr>
            <a:xfrm>
              <a:off x="0" y="0"/>
              <a:ext cx="758493" cy="2709333"/>
            </a:xfrm>
            <a:custGeom>
              <a:avLst/>
              <a:gdLst/>
              <a:ahLst/>
              <a:cxnLst/>
              <a:rect l="l" t="t" r="r" b="b"/>
              <a:pathLst>
                <a:path w="758493" h="2709333">
                  <a:moveTo>
                    <a:pt x="0" y="0"/>
                  </a:moveTo>
                  <a:lnTo>
                    <a:pt x="758493" y="0"/>
                  </a:lnTo>
                  <a:lnTo>
                    <a:pt x="758493" y="2709333"/>
                  </a:lnTo>
                  <a:lnTo>
                    <a:pt x="0" y="2709333"/>
                  </a:lnTo>
                  <a:close/>
                </a:path>
              </a:pathLst>
            </a:custGeom>
            <a:solidFill>
              <a:srgbClr val="E5DACF"/>
            </a:solidFill>
          </p:spPr>
          <p:txBody>
            <a:bodyPr/>
            <a:lstStyle/>
            <a:p>
              <a:endParaRPr lang="en-AU"/>
            </a:p>
          </p:txBody>
        </p:sp>
        <p:sp>
          <p:nvSpPr>
            <p:cNvPr id="4" name="TextBox 4"/>
            <p:cNvSpPr txBox="1"/>
            <p:nvPr/>
          </p:nvSpPr>
          <p:spPr>
            <a:xfrm>
              <a:off x="0" y="-57150"/>
              <a:ext cx="758492" cy="2766483"/>
            </a:xfrm>
            <a:prstGeom prst="rect">
              <a:avLst/>
            </a:prstGeom>
          </p:spPr>
          <p:txBody>
            <a:bodyPr lIns="50800" tIns="50800" rIns="50800" bIns="50800" rtlCol="0" anchor="ctr"/>
            <a:lstStyle/>
            <a:p>
              <a:pPr algn="ctr">
                <a:lnSpc>
                  <a:spcPts val="3458"/>
                </a:lnSpc>
              </a:pPr>
              <a:endParaRPr/>
            </a:p>
          </p:txBody>
        </p:sp>
      </p:grpSp>
      <p:sp>
        <p:nvSpPr>
          <p:cNvPr id="5" name="AutoShape 5"/>
          <p:cNvSpPr/>
          <p:nvPr/>
        </p:nvSpPr>
        <p:spPr>
          <a:xfrm>
            <a:off x="17727147" y="0"/>
            <a:ext cx="0" cy="10287000"/>
          </a:xfrm>
          <a:prstGeom prst="line">
            <a:avLst/>
          </a:prstGeom>
          <a:ln w="38100" cap="flat">
            <a:solidFill>
              <a:srgbClr val="1A2526"/>
            </a:solidFill>
            <a:prstDash val="solid"/>
            <a:headEnd type="none" w="sm" len="sm"/>
            <a:tailEnd type="none" w="sm" len="sm"/>
          </a:ln>
        </p:spPr>
        <p:txBody>
          <a:bodyPr/>
          <a:lstStyle/>
          <a:p>
            <a:endParaRPr lang="en-AU"/>
          </a:p>
        </p:txBody>
      </p:sp>
      <p:sp>
        <p:nvSpPr>
          <p:cNvPr id="6" name="TextBox 6"/>
          <p:cNvSpPr txBox="1"/>
          <p:nvPr/>
        </p:nvSpPr>
        <p:spPr>
          <a:xfrm>
            <a:off x="3597688" y="1009650"/>
            <a:ext cx="13366638" cy="5407025"/>
          </a:xfrm>
          <a:prstGeom prst="rect">
            <a:avLst/>
          </a:prstGeom>
        </p:spPr>
        <p:txBody>
          <a:bodyPr lIns="0" tIns="0" rIns="0" bIns="0" rtlCol="0" anchor="t">
            <a:spAutoFit/>
          </a:bodyPr>
          <a:lstStyle/>
          <a:p>
            <a:pPr algn="l">
              <a:lnSpc>
                <a:spcPts val="6100"/>
              </a:lnSpc>
            </a:pPr>
            <a:r>
              <a:rPr lang="en-US" sz="5000" dirty="0">
                <a:solidFill>
                  <a:srgbClr val="1A2526"/>
                </a:solidFill>
                <a:latin typeface="Work Sans"/>
                <a:ea typeface="Work Sans"/>
                <a:cs typeface="Work Sans"/>
                <a:sym typeface="Work Sans"/>
              </a:rPr>
              <a:t>Restaurants in Australia are struggling to capture the growing delivery business from online platforms like DoorDash and Uber Eats due to inefficient processes and point solutions which lead to flatline and declining revenues and sharp margin drops</a:t>
            </a:r>
          </a:p>
        </p:txBody>
      </p:sp>
      <p:sp>
        <p:nvSpPr>
          <p:cNvPr id="7" name="TextBox 7"/>
          <p:cNvSpPr txBox="1"/>
          <p:nvPr/>
        </p:nvSpPr>
        <p:spPr>
          <a:xfrm>
            <a:off x="3463119" y="6743700"/>
            <a:ext cx="12803750" cy="533400"/>
          </a:xfrm>
          <a:prstGeom prst="rect">
            <a:avLst/>
          </a:prstGeom>
        </p:spPr>
        <p:txBody>
          <a:bodyPr lIns="0" tIns="0" rIns="0" bIns="0" rtlCol="0" anchor="t">
            <a:spAutoFit/>
          </a:bodyPr>
          <a:lstStyle/>
          <a:p>
            <a:pPr algn="l">
              <a:lnSpc>
                <a:spcPts val="4200"/>
              </a:lnSpc>
              <a:spcBef>
                <a:spcPct val="0"/>
              </a:spcBef>
            </a:pPr>
            <a:r>
              <a:rPr lang="en-US" sz="3000" b="1" dirty="0">
                <a:solidFill>
                  <a:srgbClr val="1A2526"/>
                </a:solidFill>
                <a:latin typeface="Work Sans Bold"/>
                <a:ea typeface="Work Sans Bold"/>
                <a:cs typeface="Work Sans Bold"/>
                <a:sym typeface="Work Sans Bold"/>
              </a:rPr>
              <a:t>~1.8 Billion AUD Food delivery market size (2025)</a:t>
            </a:r>
          </a:p>
        </p:txBody>
      </p:sp>
      <p:sp>
        <p:nvSpPr>
          <p:cNvPr id="8" name="TextBox 8"/>
          <p:cNvSpPr txBox="1"/>
          <p:nvPr/>
        </p:nvSpPr>
        <p:spPr>
          <a:xfrm>
            <a:off x="3429000" y="8199876"/>
            <a:ext cx="12803750" cy="499624"/>
          </a:xfrm>
          <a:prstGeom prst="rect">
            <a:avLst/>
          </a:prstGeom>
        </p:spPr>
        <p:txBody>
          <a:bodyPr lIns="0" tIns="0" rIns="0" bIns="0" rtlCol="0" anchor="t">
            <a:spAutoFit/>
          </a:bodyPr>
          <a:lstStyle/>
          <a:p>
            <a:pPr algn="l">
              <a:lnSpc>
                <a:spcPts val="4200"/>
              </a:lnSpc>
            </a:pPr>
            <a:r>
              <a:rPr lang="en-US" sz="3000" b="1" dirty="0">
                <a:solidFill>
                  <a:srgbClr val="1A2526"/>
                </a:solidFill>
                <a:latin typeface="Work Sans Bold"/>
                <a:ea typeface="Work Sans Bold"/>
                <a:cs typeface="Work Sans Bold"/>
                <a:sym typeface="Work Sans Bold"/>
              </a:rPr>
              <a:t>~15k restaurants in Australia selling to the online customers</a:t>
            </a:r>
          </a:p>
        </p:txBody>
      </p:sp>
      <p:sp>
        <p:nvSpPr>
          <p:cNvPr id="9" name="TextBox 9"/>
          <p:cNvSpPr txBox="1"/>
          <p:nvPr/>
        </p:nvSpPr>
        <p:spPr>
          <a:xfrm>
            <a:off x="3429000" y="7447401"/>
            <a:ext cx="12803750" cy="499624"/>
          </a:xfrm>
          <a:prstGeom prst="rect">
            <a:avLst/>
          </a:prstGeom>
        </p:spPr>
        <p:txBody>
          <a:bodyPr lIns="0" tIns="0" rIns="0" bIns="0" rtlCol="0" anchor="t">
            <a:spAutoFit/>
          </a:bodyPr>
          <a:lstStyle/>
          <a:p>
            <a:pPr>
              <a:lnSpc>
                <a:spcPts val="4200"/>
              </a:lnSpc>
              <a:spcBef>
                <a:spcPct val="0"/>
              </a:spcBef>
            </a:pPr>
            <a:r>
              <a:rPr lang="en-US" sz="3000" b="1" dirty="0">
                <a:solidFill>
                  <a:srgbClr val="1A2526"/>
                </a:solidFill>
                <a:latin typeface="Work Sans Bold"/>
                <a:ea typeface="Work Sans Bold"/>
                <a:cs typeface="Work Sans Bold"/>
                <a:sym typeface="Work Sans Bold"/>
              </a:rPr>
              <a:t>~12M Australians used online food delivery services in 2024 </a:t>
            </a:r>
          </a:p>
        </p:txBody>
      </p:sp>
      <p:sp>
        <p:nvSpPr>
          <p:cNvPr id="10" name="TextBox 10"/>
          <p:cNvSpPr txBox="1"/>
          <p:nvPr/>
        </p:nvSpPr>
        <p:spPr>
          <a:xfrm>
            <a:off x="0" y="726411"/>
            <a:ext cx="2879901" cy="9009414"/>
          </a:xfrm>
          <a:prstGeom prst="rect">
            <a:avLst/>
          </a:prstGeom>
        </p:spPr>
        <p:txBody>
          <a:bodyPr lIns="0" tIns="0" rIns="0" bIns="0" rtlCol="0" anchor="t">
            <a:spAutoFit/>
          </a:bodyPr>
          <a:lstStyle/>
          <a:p>
            <a:pPr algn="l">
              <a:lnSpc>
                <a:spcPts val="17918"/>
              </a:lnSpc>
            </a:pPr>
            <a:r>
              <a:rPr lang="en-US" sz="12798" b="1" dirty="0">
                <a:solidFill>
                  <a:srgbClr val="FF5757">
                    <a:alpha val="29804"/>
                  </a:srgbClr>
                </a:solidFill>
                <a:latin typeface="Stinger Fit Bold"/>
                <a:ea typeface="Stinger Fit Bold"/>
                <a:cs typeface="Stinger Fit Bold"/>
                <a:sym typeface="Stinger Fit Bold"/>
              </a:rPr>
              <a:t>FOOD</a:t>
            </a:r>
          </a:p>
          <a:p>
            <a:pPr algn="l">
              <a:lnSpc>
                <a:spcPts val="17918"/>
              </a:lnSpc>
              <a:spcBef>
                <a:spcPct val="0"/>
              </a:spcBef>
            </a:pPr>
            <a:r>
              <a:rPr lang="en-US" sz="12798" b="1" dirty="0">
                <a:solidFill>
                  <a:srgbClr val="FF5757">
                    <a:alpha val="29804"/>
                  </a:srgbClr>
                </a:solidFill>
                <a:latin typeface="Stinger Fit Bold"/>
                <a:ea typeface="Stinger Fit Bold"/>
                <a:cs typeface="Stinger Fit Bold"/>
                <a:sym typeface="Stinger Fit Bold"/>
              </a:rPr>
              <a:t>FOOD</a:t>
            </a:r>
          </a:p>
        </p:txBody>
      </p:sp>
      <p:sp>
        <p:nvSpPr>
          <p:cNvPr id="11" name="TextBox 10">
            <a:extLst>
              <a:ext uri="{FF2B5EF4-FFF2-40B4-BE49-F238E27FC236}">
                <a16:creationId xmlns:a16="http://schemas.microsoft.com/office/drawing/2014/main" id="{FDB6A7D8-20D2-A2C0-5162-216089694641}"/>
              </a:ext>
            </a:extLst>
          </p:cNvPr>
          <p:cNvSpPr txBox="1"/>
          <p:nvPr/>
        </p:nvSpPr>
        <p:spPr>
          <a:xfrm>
            <a:off x="3200400" y="117971"/>
            <a:ext cx="6536911" cy="769441"/>
          </a:xfrm>
          <a:prstGeom prst="rect">
            <a:avLst/>
          </a:prstGeom>
          <a:noFill/>
        </p:spPr>
        <p:txBody>
          <a:bodyPr wrap="square" rtlCol="0">
            <a:spAutoFit/>
          </a:bodyPr>
          <a:lstStyle/>
          <a:p>
            <a:r>
              <a:rPr lang="en-AU" sz="4400" b="1" dirty="0">
                <a:solidFill>
                  <a:srgbClr val="EDE5DE"/>
                </a:solidFill>
                <a:latin typeface="Stinger Fit Bold"/>
              </a:rPr>
              <a:t>Problem/Challenge</a:t>
            </a:r>
          </a:p>
        </p:txBody>
      </p:sp>
      <p:sp>
        <p:nvSpPr>
          <p:cNvPr id="13" name="TextBox 12">
            <a:extLst>
              <a:ext uri="{FF2B5EF4-FFF2-40B4-BE49-F238E27FC236}">
                <a16:creationId xmlns:a16="http://schemas.microsoft.com/office/drawing/2014/main" id="{82FF3B14-6FF8-A7E3-95A1-900520E92939}"/>
              </a:ext>
            </a:extLst>
          </p:cNvPr>
          <p:cNvSpPr txBox="1"/>
          <p:nvPr/>
        </p:nvSpPr>
        <p:spPr>
          <a:xfrm>
            <a:off x="3268456" y="8876341"/>
            <a:ext cx="12937709" cy="591957"/>
          </a:xfrm>
          <a:prstGeom prst="rect">
            <a:avLst/>
          </a:prstGeom>
          <a:noFill/>
        </p:spPr>
        <p:txBody>
          <a:bodyPr wrap="square">
            <a:spAutoFit/>
          </a:bodyPr>
          <a:lstStyle/>
          <a:p>
            <a:pPr>
              <a:lnSpc>
                <a:spcPts val="4200"/>
              </a:lnSpc>
              <a:spcBef>
                <a:spcPct val="0"/>
              </a:spcBef>
            </a:pPr>
            <a:r>
              <a:rPr lang="en-US" sz="3000" b="1" dirty="0">
                <a:solidFill>
                  <a:srgbClr val="1A2526"/>
                </a:solidFill>
                <a:latin typeface="Work Sans Bold"/>
                <a:sym typeface="Work Sans Bold"/>
              </a:rPr>
              <a:t>~Consumers ordering 4.2 Times using third-party app last month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0" y="2332053"/>
            <a:ext cx="18288000" cy="0"/>
          </a:xfrm>
          <a:prstGeom prst="line">
            <a:avLst/>
          </a:prstGeom>
          <a:ln w="38100" cap="flat">
            <a:solidFill>
              <a:srgbClr val="EDE5DE"/>
            </a:solidFill>
            <a:prstDash val="solid"/>
            <a:headEnd type="none" w="sm" len="sm"/>
            <a:tailEnd type="none" w="sm" len="sm"/>
          </a:ln>
        </p:spPr>
        <p:txBody>
          <a:bodyPr/>
          <a:lstStyle/>
          <a:p>
            <a:endParaRPr lang="en-AU"/>
          </a:p>
        </p:txBody>
      </p:sp>
      <p:sp>
        <p:nvSpPr>
          <p:cNvPr id="3" name="Freeform 3"/>
          <p:cNvSpPr/>
          <p:nvPr/>
        </p:nvSpPr>
        <p:spPr>
          <a:xfrm>
            <a:off x="1678036" y="5442359"/>
            <a:ext cx="3726778" cy="3516723"/>
          </a:xfrm>
          <a:custGeom>
            <a:avLst/>
            <a:gdLst/>
            <a:ahLst/>
            <a:cxnLst/>
            <a:rect l="l" t="t" r="r" b="b"/>
            <a:pathLst>
              <a:path w="3726778" h="3516723">
                <a:moveTo>
                  <a:pt x="0" y="0"/>
                </a:moveTo>
                <a:lnTo>
                  <a:pt x="3726778" y="0"/>
                </a:lnTo>
                <a:lnTo>
                  <a:pt x="3726778" y="3516724"/>
                </a:lnTo>
                <a:lnTo>
                  <a:pt x="0" y="3516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4" name="Freeform 4"/>
          <p:cNvSpPr/>
          <p:nvPr/>
        </p:nvSpPr>
        <p:spPr>
          <a:xfrm>
            <a:off x="7183859" y="3086100"/>
            <a:ext cx="3920282" cy="4114800"/>
          </a:xfrm>
          <a:custGeom>
            <a:avLst/>
            <a:gdLst/>
            <a:ahLst/>
            <a:cxnLst/>
            <a:rect l="l" t="t" r="r" b="b"/>
            <a:pathLst>
              <a:path w="3920282" h="4114800">
                <a:moveTo>
                  <a:pt x="0" y="0"/>
                </a:moveTo>
                <a:lnTo>
                  <a:pt x="3920282" y="0"/>
                </a:lnTo>
                <a:lnTo>
                  <a:pt x="39202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5" name="Freeform 5"/>
          <p:cNvSpPr/>
          <p:nvPr/>
        </p:nvSpPr>
        <p:spPr>
          <a:xfrm>
            <a:off x="12237750" y="5442359"/>
            <a:ext cx="4959481" cy="3516723"/>
          </a:xfrm>
          <a:custGeom>
            <a:avLst/>
            <a:gdLst/>
            <a:ahLst/>
            <a:cxnLst/>
            <a:rect l="l" t="t" r="r" b="b"/>
            <a:pathLst>
              <a:path w="4959481" h="3516723">
                <a:moveTo>
                  <a:pt x="0" y="0"/>
                </a:moveTo>
                <a:lnTo>
                  <a:pt x="4959481" y="0"/>
                </a:lnTo>
                <a:lnTo>
                  <a:pt x="4959481" y="3516724"/>
                </a:lnTo>
                <a:lnTo>
                  <a:pt x="0" y="35167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6" name="TextBox 6"/>
          <p:cNvSpPr txBox="1"/>
          <p:nvPr/>
        </p:nvSpPr>
        <p:spPr>
          <a:xfrm>
            <a:off x="1030649" y="3228433"/>
            <a:ext cx="5021550" cy="533400"/>
          </a:xfrm>
          <a:prstGeom prst="rect">
            <a:avLst/>
          </a:prstGeom>
        </p:spPr>
        <p:txBody>
          <a:bodyPr lIns="0" tIns="0" rIns="0" bIns="0" rtlCol="0" anchor="t">
            <a:spAutoFit/>
          </a:bodyPr>
          <a:lstStyle/>
          <a:p>
            <a:pPr algn="ctr">
              <a:lnSpc>
                <a:spcPts val="4200"/>
              </a:lnSpc>
              <a:spcBef>
                <a:spcPct val="0"/>
              </a:spcBef>
            </a:pPr>
            <a:r>
              <a:rPr lang="en-US" sz="3000" b="1">
                <a:solidFill>
                  <a:srgbClr val="1A2526"/>
                </a:solidFill>
                <a:latin typeface="Work Sans Bold"/>
                <a:ea typeface="Work Sans Bold"/>
                <a:cs typeface="Work Sans Bold"/>
                <a:sym typeface="Work Sans Bold"/>
              </a:rPr>
              <a:t>Personalised Campaigns</a:t>
            </a:r>
          </a:p>
        </p:txBody>
      </p:sp>
      <p:sp>
        <p:nvSpPr>
          <p:cNvPr id="7" name="TextBox 7"/>
          <p:cNvSpPr txBox="1"/>
          <p:nvPr/>
        </p:nvSpPr>
        <p:spPr>
          <a:xfrm>
            <a:off x="6980339" y="7400690"/>
            <a:ext cx="4327322" cy="533400"/>
          </a:xfrm>
          <a:prstGeom prst="rect">
            <a:avLst/>
          </a:prstGeom>
        </p:spPr>
        <p:txBody>
          <a:bodyPr lIns="0" tIns="0" rIns="0" bIns="0" rtlCol="0" anchor="t">
            <a:spAutoFit/>
          </a:bodyPr>
          <a:lstStyle/>
          <a:p>
            <a:pPr algn="ctr">
              <a:lnSpc>
                <a:spcPts val="4200"/>
              </a:lnSpc>
              <a:spcBef>
                <a:spcPct val="0"/>
              </a:spcBef>
            </a:pPr>
            <a:r>
              <a:rPr lang="en-US" sz="3000" b="1">
                <a:solidFill>
                  <a:srgbClr val="1A2526"/>
                </a:solidFill>
                <a:latin typeface="Work Sans Bold"/>
                <a:ea typeface="Work Sans Bold"/>
                <a:cs typeface="Work Sans Bold"/>
                <a:sym typeface="Work Sans Bold"/>
              </a:rPr>
              <a:t>Detailed Analysis</a:t>
            </a:r>
          </a:p>
        </p:txBody>
      </p:sp>
      <p:sp>
        <p:nvSpPr>
          <p:cNvPr id="8" name="TextBox 8"/>
          <p:cNvSpPr txBox="1"/>
          <p:nvPr/>
        </p:nvSpPr>
        <p:spPr>
          <a:xfrm>
            <a:off x="12237750" y="3228433"/>
            <a:ext cx="5021550" cy="533400"/>
          </a:xfrm>
          <a:prstGeom prst="rect">
            <a:avLst/>
          </a:prstGeom>
        </p:spPr>
        <p:txBody>
          <a:bodyPr lIns="0" tIns="0" rIns="0" bIns="0" rtlCol="0" anchor="t">
            <a:spAutoFit/>
          </a:bodyPr>
          <a:lstStyle/>
          <a:p>
            <a:pPr algn="ctr">
              <a:lnSpc>
                <a:spcPts val="4200"/>
              </a:lnSpc>
              <a:spcBef>
                <a:spcPct val="0"/>
              </a:spcBef>
            </a:pPr>
            <a:r>
              <a:rPr lang="en-US" sz="3000" b="1">
                <a:solidFill>
                  <a:srgbClr val="1A2526"/>
                </a:solidFill>
                <a:latin typeface="Work Sans Bold"/>
                <a:ea typeface="Work Sans Bold"/>
                <a:cs typeface="Work Sans Bold"/>
                <a:sym typeface="Work Sans Bold"/>
              </a:rPr>
              <a:t>Weekly Reporting</a:t>
            </a:r>
          </a:p>
        </p:txBody>
      </p:sp>
      <p:sp>
        <p:nvSpPr>
          <p:cNvPr id="9" name="TextBox 9"/>
          <p:cNvSpPr txBox="1"/>
          <p:nvPr/>
        </p:nvSpPr>
        <p:spPr>
          <a:xfrm>
            <a:off x="1030649" y="3926400"/>
            <a:ext cx="5021550" cy="1298575"/>
          </a:xfrm>
          <a:prstGeom prst="rect">
            <a:avLst/>
          </a:prstGeom>
        </p:spPr>
        <p:txBody>
          <a:bodyPr lIns="0" tIns="0" rIns="0" bIns="0" rtlCol="0" anchor="t">
            <a:spAutoFit/>
          </a:bodyPr>
          <a:lstStyle/>
          <a:p>
            <a:pPr algn="ctr">
              <a:lnSpc>
                <a:spcPts val="3499"/>
              </a:lnSpc>
              <a:spcBef>
                <a:spcPct val="0"/>
              </a:spcBef>
            </a:pPr>
            <a:r>
              <a:rPr lang="en-US" sz="2499">
                <a:solidFill>
                  <a:srgbClr val="1A2526"/>
                </a:solidFill>
                <a:latin typeface="Work Sans"/>
                <a:ea typeface="Work Sans"/>
                <a:cs typeface="Work Sans"/>
                <a:sym typeface="Work Sans"/>
              </a:rPr>
              <a:t>Understand User Geographics and profile using deep research data science tools</a:t>
            </a:r>
          </a:p>
        </p:txBody>
      </p:sp>
      <p:sp>
        <p:nvSpPr>
          <p:cNvPr id="10" name="TextBox 10"/>
          <p:cNvSpPr txBox="1"/>
          <p:nvPr/>
        </p:nvSpPr>
        <p:spPr>
          <a:xfrm>
            <a:off x="6980339" y="8098657"/>
            <a:ext cx="4327322" cy="1736725"/>
          </a:xfrm>
          <a:prstGeom prst="rect">
            <a:avLst/>
          </a:prstGeom>
        </p:spPr>
        <p:txBody>
          <a:bodyPr lIns="0" tIns="0" rIns="0" bIns="0" rtlCol="0" anchor="t">
            <a:spAutoFit/>
          </a:bodyPr>
          <a:lstStyle/>
          <a:p>
            <a:pPr algn="ctr">
              <a:lnSpc>
                <a:spcPts val="3499"/>
              </a:lnSpc>
              <a:spcBef>
                <a:spcPct val="0"/>
              </a:spcBef>
            </a:pPr>
            <a:r>
              <a:rPr lang="en-US" sz="2499">
                <a:solidFill>
                  <a:srgbClr val="1A2526"/>
                </a:solidFill>
                <a:latin typeface="Work Sans"/>
                <a:ea typeface="Work Sans"/>
                <a:cs typeface="Work Sans"/>
                <a:sym typeface="Work Sans"/>
              </a:rPr>
              <a:t>Data Science solutions to extract insights from the Doordash and UberEats data</a:t>
            </a:r>
          </a:p>
        </p:txBody>
      </p:sp>
      <p:sp>
        <p:nvSpPr>
          <p:cNvPr id="11" name="TextBox 11"/>
          <p:cNvSpPr txBox="1"/>
          <p:nvPr/>
        </p:nvSpPr>
        <p:spPr>
          <a:xfrm>
            <a:off x="12237750" y="3926400"/>
            <a:ext cx="5021550" cy="1298575"/>
          </a:xfrm>
          <a:prstGeom prst="rect">
            <a:avLst/>
          </a:prstGeom>
        </p:spPr>
        <p:txBody>
          <a:bodyPr lIns="0" tIns="0" rIns="0" bIns="0" rtlCol="0" anchor="t">
            <a:spAutoFit/>
          </a:bodyPr>
          <a:lstStyle/>
          <a:p>
            <a:pPr algn="ctr">
              <a:lnSpc>
                <a:spcPts val="3499"/>
              </a:lnSpc>
              <a:spcBef>
                <a:spcPct val="0"/>
              </a:spcBef>
            </a:pPr>
            <a:r>
              <a:rPr lang="en-US" sz="2499">
                <a:solidFill>
                  <a:srgbClr val="1A2526"/>
                </a:solidFill>
                <a:latin typeface="Work Sans"/>
                <a:ea typeface="Work Sans"/>
                <a:cs typeface="Work Sans"/>
                <a:sym typeface="Work Sans"/>
              </a:rPr>
              <a:t>Automated reporting and crisis management to take quick actions</a:t>
            </a:r>
          </a:p>
        </p:txBody>
      </p:sp>
      <p:sp>
        <p:nvSpPr>
          <p:cNvPr id="12" name="TextBox 12"/>
          <p:cNvSpPr txBox="1"/>
          <p:nvPr/>
        </p:nvSpPr>
        <p:spPr>
          <a:xfrm>
            <a:off x="1384402" y="-38435"/>
            <a:ext cx="15608198" cy="1591654"/>
          </a:xfrm>
          <a:prstGeom prst="rect">
            <a:avLst/>
          </a:prstGeom>
        </p:spPr>
        <p:txBody>
          <a:bodyPr wrap="square" lIns="0" tIns="0" rIns="0" bIns="0" rtlCol="0" anchor="t">
            <a:spAutoFit/>
          </a:bodyPr>
          <a:lstStyle/>
          <a:p>
            <a:pPr algn="ctr">
              <a:lnSpc>
                <a:spcPts val="13907"/>
              </a:lnSpc>
              <a:spcBef>
                <a:spcPct val="0"/>
              </a:spcBef>
            </a:pPr>
            <a:r>
              <a:rPr lang="en-US" sz="9934" b="1" dirty="0">
                <a:solidFill>
                  <a:srgbClr val="EDE5DE"/>
                </a:solidFill>
                <a:latin typeface="Stinger Fit Bold"/>
                <a:ea typeface="Stinger Fit Bold"/>
                <a:cs typeface="Stinger Fit Bold"/>
                <a:sym typeface="Stinger Fit Bold"/>
              </a:rPr>
              <a:t>TACKLE (VALUE PROP)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8420491"/>
            <a:ext cx="18288000" cy="1866509"/>
            <a:chOff x="0" y="0"/>
            <a:chExt cx="4816593" cy="491591"/>
          </a:xfrm>
        </p:grpSpPr>
        <p:sp>
          <p:nvSpPr>
            <p:cNvPr id="3" name="Freeform 3"/>
            <p:cNvSpPr/>
            <p:nvPr/>
          </p:nvSpPr>
          <p:spPr>
            <a:xfrm>
              <a:off x="0" y="0"/>
              <a:ext cx="4816592" cy="491591"/>
            </a:xfrm>
            <a:custGeom>
              <a:avLst/>
              <a:gdLst/>
              <a:ahLst/>
              <a:cxnLst/>
              <a:rect l="l" t="t" r="r" b="b"/>
              <a:pathLst>
                <a:path w="4816592" h="491591">
                  <a:moveTo>
                    <a:pt x="0" y="0"/>
                  </a:moveTo>
                  <a:lnTo>
                    <a:pt x="4816592" y="0"/>
                  </a:lnTo>
                  <a:lnTo>
                    <a:pt x="4816592" y="491591"/>
                  </a:lnTo>
                  <a:lnTo>
                    <a:pt x="0" y="491591"/>
                  </a:lnTo>
                  <a:close/>
                </a:path>
              </a:pathLst>
            </a:custGeom>
            <a:solidFill>
              <a:srgbClr val="EDE5DE"/>
            </a:solidFill>
          </p:spPr>
          <p:txBody>
            <a:bodyPr/>
            <a:lstStyle/>
            <a:p>
              <a:endParaRPr lang="en-AU"/>
            </a:p>
          </p:txBody>
        </p:sp>
        <p:sp>
          <p:nvSpPr>
            <p:cNvPr id="4" name="TextBox 4"/>
            <p:cNvSpPr txBox="1"/>
            <p:nvPr/>
          </p:nvSpPr>
          <p:spPr>
            <a:xfrm>
              <a:off x="0" y="-57150"/>
              <a:ext cx="4816593" cy="548741"/>
            </a:xfrm>
            <a:prstGeom prst="rect">
              <a:avLst/>
            </a:prstGeom>
          </p:spPr>
          <p:txBody>
            <a:bodyPr lIns="50800" tIns="50800" rIns="50800" bIns="50800" rtlCol="0" anchor="ctr"/>
            <a:lstStyle/>
            <a:p>
              <a:pPr algn="ctr">
                <a:lnSpc>
                  <a:spcPts val="3458"/>
                </a:lnSpc>
              </a:pPr>
              <a:endParaRPr/>
            </a:p>
          </p:txBody>
        </p:sp>
      </p:grpSp>
      <p:sp>
        <p:nvSpPr>
          <p:cNvPr id="5" name="Freeform 5"/>
          <p:cNvSpPr/>
          <p:nvPr/>
        </p:nvSpPr>
        <p:spPr>
          <a:xfrm>
            <a:off x="10620957" y="1112264"/>
            <a:ext cx="6638343" cy="6650434"/>
          </a:xfrm>
          <a:custGeom>
            <a:avLst/>
            <a:gdLst/>
            <a:ahLst/>
            <a:cxnLst/>
            <a:rect l="l" t="t" r="r" b="b"/>
            <a:pathLst>
              <a:path w="6638343" h="6650434">
                <a:moveTo>
                  <a:pt x="0" y="0"/>
                </a:moveTo>
                <a:lnTo>
                  <a:pt x="6638343" y="0"/>
                </a:lnTo>
                <a:lnTo>
                  <a:pt x="6638343" y="6650434"/>
                </a:lnTo>
                <a:lnTo>
                  <a:pt x="0" y="66504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6" name="TextBox 6"/>
          <p:cNvSpPr txBox="1"/>
          <p:nvPr/>
        </p:nvSpPr>
        <p:spPr>
          <a:xfrm>
            <a:off x="1384402" y="8078436"/>
            <a:ext cx="15519195" cy="2208564"/>
          </a:xfrm>
          <a:prstGeom prst="rect">
            <a:avLst/>
          </a:prstGeom>
        </p:spPr>
        <p:txBody>
          <a:bodyPr lIns="0" tIns="0" rIns="0" bIns="0" rtlCol="0" anchor="t">
            <a:spAutoFit/>
          </a:bodyPr>
          <a:lstStyle/>
          <a:p>
            <a:pPr algn="ctr">
              <a:lnSpc>
                <a:spcPts val="17918"/>
              </a:lnSpc>
              <a:spcBef>
                <a:spcPct val="0"/>
              </a:spcBef>
            </a:pPr>
            <a:r>
              <a:rPr lang="en-US" sz="12798" b="1" dirty="0">
                <a:solidFill>
                  <a:srgbClr val="E65E07"/>
                </a:solidFill>
                <a:latin typeface="Stinger Fit Bold"/>
                <a:ea typeface="Stinger Fit Bold"/>
                <a:cs typeface="Stinger Fit Bold"/>
                <a:sym typeface="Stinger Fit Bold"/>
              </a:rPr>
              <a:t>WHY THE NEED ?</a:t>
            </a:r>
          </a:p>
        </p:txBody>
      </p:sp>
      <p:sp>
        <p:nvSpPr>
          <p:cNvPr id="7" name="TextBox 7"/>
          <p:cNvSpPr txBox="1"/>
          <p:nvPr/>
        </p:nvSpPr>
        <p:spPr>
          <a:xfrm>
            <a:off x="1028700" y="2765425"/>
            <a:ext cx="5021550" cy="533400"/>
          </a:xfrm>
          <a:prstGeom prst="rect">
            <a:avLst/>
          </a:prstGeom>
        </p:spPr>
        <p:txBody>
          <a:bodyPr lIns="0" tIns="0" rIns="0" bIns="0" rtlCol="0" anchor="t">
            <a:spAutoFit/>
          </a:bodyPr>
          <a:lstStyle/>
          <a:p>
            <a:pPr algn="l">
              <a:lnSpc>
                <a:spcPts val="4200"/>
              </a:lnSpc>
              <a:spcBef>
                <a:spcPct val="0"/>
              </a:spcBef>
            </a:pPr>
            <a:r>
              <a:rPr lang="en-US" sz="3000" b="1">
                <a:solidFill>
                  <a:srgbClr val="EDE5DE"/>
                </a:solidFill>
                <a:latin typeface="Work Sans Bold"/>
                <a:ea typeface="Work Sans Bold"/>
                <a:cs typeface="Work Sans Bold"/>
                <a:sym typeface="Work Sans Bold"/>
              </a:rPr>
              <a:t>Click..Click..Click</a:t>
            </a:r>
          </a:p>
        </p:txBody>
      </p:sp>
      <p:sp>
        <p:nvSpPr>
          <p:cNvPr id="8" name="TextBox 8"/>
          <p:cNvSpPr txBox="1"/>
          <p:nvPr/>
        </p:nvSpPr>
        <p:spPr>
          <a:xfrm>
            <a:off x="1028700" y="4885637"/>
            <a:ext cx="5021550" cy="533400"/>
          </a:xfrm>
          <a:prstGeom prst="rect">
            <a:avLst/>
          </a:prstGeom>
        </p:spPr>
        <p:txBody>
          <a:bodyPr lIns="0" tIns="0" rIns="0" bIns="0" rtlCol="0" anchor="t">
            <a:spAutoFit/>
          </a:bodyPr>
          <a:lstStyle/>
          <a:p>
            <a:pPr algn="l">
              <a:lnSpc>
                <a:spcPts val="4200"/>
              </a:lnSpc>
              <a:spcBef>
                <a:spcPct val="0"/>
              </a:spcBef>
            </a:pPr>
            <a:r>
              <a:rPr lang="en-US" sz="3000" b="1" dirty="0" err="1">
                <a:solidFill>
                  <a:srgbClr val="EDE5DE"/>
                </a:solidFill>
                <a:latin typeface="Work Sans Bold"/>
                <a:ea typeface="Work Sans Bold"/>
                <a:cs typeface="Work Sans Bold"/>
                <a:sym typeface="Work Sans Bold"/>
              </a:rPr>
              <a:t>Grow..Grow..Grow</a:t>
            </a:r>
            <a:endParaRPr lang="en-US" sz="3000" b="1" dirty="0">
              <a:solidFill>
                <a:srgbClr val="EDE5DE"/>
              </a:solidFill>
              <a:latin typeface="Work Sans Bold"/>
              <a:ea typeface="Work Sans Bold"/>
              <a:cs typeface="Work Sans Bold"/>
              <a:sym typeface="Work Sans Bold"/>
            </a:endParaRPr>
          </a:p>
        </p:txBody>
      </p:sp>
      <p:sp>
        <p:nvSpPr>
          <p:cNvPr id="9" name="TextBox 9"/>
          <p:cNvSpPr txBox="1"/>
          <p:nvPr/>
        </p:nvSpPr>
        <p:spPr>
          <a:xfrm>
            <a:off x="1028698" y="3463392"/>
            <a:ext cx="8115293" cy="865173"/>
          </a:xfrm>
          <a:prstGeom prst="rect">
            <a:avLst/>
          </a:prstGeom>
        </p:spPr>
        <p:txBody>
          <a:bodyPr wrap="square" lIns="0" tIns="0" rIns="0" bIns="0" rtlCol="0" anchor="t">
            <a:spAutoFit/>
          </a:bodyPr>
          <a:lstStyle/>
          <a:p>
            <a:pPr marL="539749" lvl="1" indent="-269875" algn="l">
              <a:lnSpc>
                <a:spcPts val="3499"/>
              </a:lnSpc>
              <a:spcBef>
                <a:spcPct val="0"/>
              </a:spcBef>
              <a:buFont typeface="Arial"/>
              <a:buChar char="•"/>
            </a:pPr>
            <a:r>
              <a:rPr lang="en-US" sz="2499" dirty="0">
                <a:solidFill>
                  <a:srgbClr val="1A2526"/>
                </a:solidFill>
                <a:latin typeface="Work Sans"/>
                <a:ea typeface="Work Sans"/>
                <a:cs typeface="Work Sans"/>
                <a:sym typeface="Work Sans"/>
              </a:rPr>
              <a:t>About 1 in 3 Australians use meal-delivery platforms. 40% of the Capital city orders online.</a:t>
            </a:r>
          </a:p>
        </p:txBody>
      </p:sp>
      <p:sp>
        <p:nvSpPr>
          <p:cNvPr id="10" name="TextBox 10"/>
          <p:cNvSpPr txBox="1"/>
          <p:nvPr/>
        </p:nvSpPr>
        <p:spPr>
          <a:xfrm>
            <a:off x="1028699" y="5583604"/>
            <a:ext cx="8115283" cy="860425"/>
          </a:xfrm>
          <a:prstGeom prst="rect">
            <a:avLst/>
          </a:prstGeom>
        </p:spPr>
        <p:txBody>
          <a:bodyPr wrap="square" lIns="0" tIns="0" rIns="0" bIns="0" rtlCol="0" anchor="t">
            <a:spAutoFit/>
          </a:bodyPr>
          <a:lstStyle/>
          <a:p>
            <a:pPr marL="539749" lvl="1" indent="-269875" algn="l">
              <a:lnSpc>
                <a:spcPts val="3499"/>
              </a:lnSpc>
              <a:spcBef>
                <a:spcPct val="0"/>
              </a:spcBef>
              <a:buFont typeface="Arial"/>
              <a:buChar char="•"/>
            </a:pPr>
            <a:r>
              <a:rPr lang="en-US" sz="2499" dirty="0">
                <a:solidFill>
                  <a:srgbClr val="1A2526"/>
                </a:solidFill>
                <a:latin typeface="Work Sans"/>
                <a:ea typeface="Work Sans"/>
                <a:cs typeface="Work Sans"/>
                <a:sym typeface="Work Sans"/>
              </a:rPr>
              <a:t>We can see ~20% revenue uplift within months (testified in USA markets)</a:t>
            </a:r>
          </a:p>
        </p:txBody>
      </p:sp>
      <p:sp>
        <p:nvSpPr>
          <p:cNvPr id="11" name="TextBox 11"/>
          <p:cNvSpPr txBox="1"/>
          <p:nvPr/>
        </p:nvSpPr>
        <p:spPr>
          <a:xfrm>
            <a:off x="1384402" y="1343025"/>
            <a:ext cx="7759587" cy="860425"/>
          </a:xfrm>
          <a:prstGeom prst="rect">
            <a:avLst/>
          </a:prstGeom>
        </p:spPr>
        <p:txBody>
          <a:bodyPr wrap="square" lIns="0" tIns="0" rIns="0" bIns="0" rtlCol="0" anchor="t">
            <a:spAutoFit/>
          </a:bodyPr>
          <a:lstStyle/>
          <a:p>
            <a:pPr marL="342900" indent="-342900" algn="l">
              <a:lnSpc>
                <a:spcPts val="3499"/>
              </a:lnSpc>
              <a:spcBef>
                <a:spcPct val="0"/>
              </a:spcBef>
              <a:buFont typeface="Arial" panose="020B0604020202020204" pitchFamily="34" charset="0"/>
              <a:buChar char="•"/>
            </a:pPr>
            <a:r>
              <a:rPr lang="en-US" sz="2499" dirty="0">
                <a:solidFill>
                  <a:srgbClr val="1A2526"/>
                </a:solidFill>
                <a:latin typeface="Work Sans"/>
                <a:ea typeface="Work Sans"/>
                <a:cs typeface="Work Sans"/>
                <a:sym typeface="Work Sans"/>
              </a:rPr>
              <a:t>over 65% of online food outlets offer promotions</a:t>
            </a:r>
          </a:p>
        </p:txBody>
      </p:sp>
      <p:sp>
        <p:nvSpPr>
          <p:cNvPr id="12" name="AutoShape 12"/>
          <p:cNvSpPr/>
          <p:nvPr/>
        </p:nvSpPr>
        <p:spPr>
          <a:xfrm>
            <a:off x="9144000" y="0"/>
            <a:ext cx="0" cy="8629134"/>
          </a:xfrm>
          <a:prstGeom prst="line">
            <a:avLst/>
          </a:prstGeom>
          <a:ln w="38100" cap="flat">
            <a:solidFill>
              <a:srgbClr val="EDE5DE"/>
            </a:solidFill>
            <a:prstDash val="solid"/>
            <a:headEnd type="none" w="sm" len="sm"/>
            <a:tailEnd type="none" w="sm" len="sm"/>
          </a:ln>
        </p:spPr>
        <p:txBody>
          <a:bodyPr/>
          <a:lstStyle/>
          <a:p>
            <a:endParaRPr lang="en-AU"/>
          </a:p>
        </p:txBody>
      </p:sp>
      <p:sp>
        <p:nvSpPr>
          <p:cNvPr id="13" name="TextBox 13"/>
          <p:cNvSpPr txBox="1"/>
          <p:nvPr/>
        </p:nvSpPr>
        <p:spPr>
          <a:xfrm>
            <a:off x="1028700" y="647700"/>
            <a:ext cx="5021550" cy="533400"/>
          </a:xfrm>
          <a:prstGeom prst="rect">
            <a:avLst/>
          </a:prstGeom>
        </p:spPr>
        <p:txBody>
          <a:bodyPr lIns="0" tIns="0" rIns="0" bIns="0" rtlCol="0" anchor="t">
            <a:spAutoFit/>
          </a:bodyPr>
          <a:lstStyle/>
          <a:p>
            <a:pPr algn="l">
              <a:lnSpc>
                <a:spcPts val="4200"/>
              </a:lnSpc>
              <a:spcBef>
                <a:spcPct val="0"/>
              </a:spcBef>
            </a:pPr>
            <a:r>
              <a:rPr lang="en-US" sz="3000" b="1">
                <a:solidFill>
                  <a:srgbClr val="EDE5DE"/>
                </a:solidFill>
                <a:latin typeface="Work Sans Bold"/>
                <a:ea typeface="Work Sans Bold"/>
                <a:cs typeface="Work Sans Bold"/>
                <a:sym typeface="Work Sans Bold"/>
              </a:rPr>
              <a:t>Offer..Offer..Offer</a:t>
            </a:r>
          </a:p>
        </p:txBody>
      </p:sp>
      <p:sp>
        <p:nvSpPr>
          <p:cNvPr id="16" name="TextBox 15">
            <a:extLst>
              <a:ext uri="{FF2B5EF4-FFF2-40B4-BE49-F238E27FC236}">
                <a16:creationId xmlns:a16="http://schemas.microsoft.com/office/drawing/2014/main" id="{8CC881EE-1076-2104-E2B4-76689420FFDE}"/>
              </a:ext>
            </a:extLst>
          </p:cNvPr>
          <p:cNvSpPr txBox="1"/>
          <p:nvPr/>
        </p:nvSpPr>
        <p:spPr>
          <a:xfrm>
            <a:off x="1232422" y="7439016"/>
            <a:ext cx="7606778" cy="769185"/>
          </a:xfrm>
          <a:prstGeom prst="rect">
            <a:avLst/>
          </a:prstGeom>
        </p:spPr>
        <p:txBody>
          <a:bodyPr wrap="square" lIns="0" tIns="0" rIns="0" bIns="0" rtlCol="0" anchor="t">
            <a:spAutoFit/>
          </a:bodyPr>
          <a:lstStyle>
            <a:defPPr>
              <a:defRPr lang="en-US"/>
            </a:defPPr>
            <a:lvl2pPr marL="539749" lvl="1" indent="-269875">
              <a:lnSpc>
                <a:spcPts val="3499"/>
              </a:lnSpc>
              <a:spcBef>
                <a:spcPct val="0"/>
              </a:spcBef>
              <a:buFont typeface="Arial"/>
              <a:buChar char="•"/>
              <a:defRPr sz="2499">
                <a:solidFill>
                  <a:srgbClr val="1A2526"/>
                </a:solidFill>
                <a:latin typeface="Work Sans"/>
                <a:ea typeface="Work Sans"/>
                <a:cs typeface="Work Sans"/>
              </a:defRPr>
            </a:lvl2pPr>
          </a:lstStyle>
          <a:p>
            <a:pPr marL="342900" indent="-342900">
              <a:buFont typeface="Arial" panose="020B0604020202020204" pitchFamily="34" charset="0"/>
              <a:buChar char="•"/>
            </a:pPr>
            <a:r>
              <a:rPr lang="en-US" sz="2499" dirty="0">
                <a:solidFill>
                  <a:srgbClr val="1A2526"/>
                </a:solidFill>
                <a:latin typeface="Work Sans"/>
              </a:rPr>
              <a:t>The overall takeaway food revenue hit $24.5B+ in 2024, with gen Z taking the lead.</a:t>
            </a:r>
            <a:endParaRPr lang="en-AU" sz="2499" dirty="0">
              <a:solidFill>
                <a:srgbClr val="1A2526"/>
              </a:solidFill>
              <a:latin typeface="Work Sans"/>
            </a:endParaRPr>
          </a:p>
        </p:txBody>
      </p:sp>
      <p:sp>
        <p:nvSpPr>
          <p:cNvPr id="17" name="TextBox 8">
            <a:extLst>
              <a:ext uri="{FF2B5EF4-FFF2-40B4-BE49-F238E27FC236}">
                <a16:creationId xmlns:a16="http://schemas.microsoft.com/office/drawing/2014/main" id="{794D53B7-C512-A4F6-1D1B-71A039A512DB}"/>
              </a:ext>
            </a:extLst>
          </p:cNvPr>
          <p:cNvSpPr txBox="1"/>
          <p:nvPr/>
        </p:nvSpPr>
        <p:spPr>
          <a:xfrm>
            <a:off x="1028699" y="6777476"/>
            <a:ext cx="7416283" cy="499624"/>
          </a:xfrm>
          <a:prstGeom prst="rect">
            <a:avLst/>
          </a:prstGeom>
        </p:spPr>
        <p:txBody>
          <a:bodyPr wrap="square" lIns="0" tIns="0" rIns="0" bIns="0" rtlCol="0" anchor="t">
            <a:spAutoFit/>
          </a:bodyPr>
          <a:lstStyle/>
          <a:p>
            <a:pPr algn="l">
              <a:lnSpc>
                <a:spcPts val="4200"/>
              </a:lnSpc>
              <a:spcBef>
                <a:spcPct val="0"/>
              </a:spcBef>
            </a:pPr>
            <a:r>
              <a:rPr lang="en-US" sz="3000" b="1" dirty="0">
                <a:solidFill>
                  <a:srgbClr val="EDE5DE"/>
                </a:solidFill>
                <a:latin typeface="Work Sans Bold"/>
                <a:ea typeface="Work Sans Bold"/>
                <a:cs typeface="Work Sans Bold"/>
                <a:sym typeface="Work Sans Bold"/>
              </a:rPr>
              <a:t>Market growing in Phenomenal pace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8420491"/>
            <a:ext cx="18288000" cy="1866509"/>
            <a:chOff x="0" y="0"/>
            <a:chExt cx="4816593" cy="491591"/>
          </a:xfrm>
          <a:solidFill>
            <a:schemeClr val="bg2"/>
          </a:solidFill>
        </p:grpSpPr>
        <p:sp>
          <p:nvSpPr>
            <p:cNvPr id="3" name="Freeform 3"/>
            <p:cNvSpPr/>
            <p:nvPr/>
          </p:nvSpPr>
          <p:spPr>
            <a:xfrm>
              <a:off x="0" y="0"/>
              <a:ext cx="4816592" cy="491591"/>
            </a:xfrm>
            <a:custGeom>
              <a:avLst/>
              <a:gdLst/>
              <a:ahLst/>
              <a:cxnLst/>
              <a:rect l="l" t="t" r="r" b="b"/>
              <a:pathLst>
                <a:path w="4816592" h="491591">
                  <a:moveTo>
                    <a:pt x="0" y="0"/>
                  </a:moveTo>
                  <a:lnTo>
                    <a:pt x="4816592" y="0"/>
                  </a:lnTo>
                  <a:lnTo>
                    <a:pt x="4816592" y="491591"/>
                  </a:lnTo>
                  <a:lnTo>
                    <a:pt x="0" y="491591"/>
                  </a:lnTo>
                  <a:close/>
                </a:path>
              </a:pathLst>
            </a:custGeom>
            <a:grpFill/>
          </p:spPr>
          <p:txBody>
            <a:bodyPr/>
            <a:lstStyle/>
            <a:p>
              <a:endParaRPr lang="en-AU"/>
            </a:p>
          </p:txBody>
        </p:sp>
        <p:sp>
          <p:nvSpPr>
            <p:cNvPr id="4" name="TextBox 4"/>
            <p:cNvSpPr txBox="1"/>
            <p:nvPr/>
          </p:nvSpPr>
          <p:spPr>
            <a:xfrm>
              <a:off x="0" y="-57150"/>
              <a:ext cx="4816593" cy="548741"/>
            </a:xfrm>
            <a:prstGeom prst="rect">
              <a:avLst/>
            </a:prstGeom>
            <a:grpFill/>
          </p:spPr>
          <p:txBody>
            <a:bodyPr lIns="50800" tIns="50800" rIns="50800" bIns="50800" rtlCol="0" anchor="ctr"/>
            <a:lstStyle/>
            <a:p>
              <a:pPr algn="ctr">
                <a:lnSpc>
                  <a:spcPts val="3458"/>
                </a:lnSpc>
              </a:pPr>
              <a:endParaRPr/>
            </a:p>
          </p:txBody>
        </p:sp>
      </p:grpSp>
      <p:sp>
        <p:nvSpPr>
          <p:cNvPr id="5" name="Freeform 5"/>
          <p:cNvSpPr/>
          <p:nvPr/>
        </p:nvSpPr>
        <p:spPr>
          <a:xfrm>
            <a:off x="5932441" y="1169016"/>
            <a:ext cx="6695690" cy="3810456"/>
          </a:xfrm>
          <a:custGeom>
            <a:avLst/>
            <a:gdLst/>
            <a:ahLst/>
            <a:cxnLst/>
            <a:rect l="l" t="t" r="r" b="b"/>
            <a:pathLst>
              <a:path w="6695690" h="3810456">
                <a:moveTo>
                  <a:pt x="0" y="0"/>
                </a:moveTo>
                <a:lnTo>
                  <a:pt x="6695690" y="0"/>
                </a:lnTo>
                <a:lnTo>
                  <a:pt x="6695690" y="3810456"/>
                </a:lnTo>
                <a:lnTo>
                  <a:pt x="0" y="38104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6" name="Freeform 6"/>
          <p:cNvSpPr/>
          <p:nvPr/>
        </p:nvSpPr>
        <p:spPr>
          <a:xfrm>
            <a:off x="1236225" y="1169016"/>
            <a:ext cx="4085285" cy="3810456"/>
          </a:xfrm>
          <a:custGeom>
            <a:avLst/>
            <a:gdLst/>
            <a:ahLst/>
            <a:cxnLst/>
            <a:rect l="l" t="t" r="r" b="b"/>
            <a:pathLst>
              <a:path w="4085285" h="3810456">
                <a:moveTo>
                  <a:pt x="0" y="0"/>
                </a:moveTo>
                <a:lnTo>
                  <a:pt x="4085284" y="0"/>
                </a:lnTo>
                <a:lnTo>
                  <a:pt x="4085284" y="3810456"/>
                </a:lnTo>
                <a:lnTo>
                  <a:pt x="0" y="38104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7" name="Freeform 7"/>
          <p:cNvSpPr/>
          <p:nvPr/>
        </p:nvSpPr>
        <p:spPr>
          <a:xfrm>
            <a:off x="13236745" y="1169016"/>
            <a:ext cx="4022555" cy="3810456"/>
          </a:xfrm>
          <a:custGeom>
            <a:avLst/>
            <a:gdLst/>
            <a:ahLst/>
            <a:cxnLst/>
            <a:rect l="l" t="t" r="r" b="b"/>
            <a:pathLst>
              <a:path w="4022555" h="3810456">
                <a:moveTo>
                  <a:pt x="0" y="0"/>
                </a:moveTo>
                <a:lnTo>
                  <a:pt x="4022555" y="0"/>
                </a:lnTo>
                <a:lnTo>
                  <a:pt x="4022555" y="3810456"/>
                </a:lnTo>
                <a:lnTo>
                  <a:pt x="0" y="38104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AU"/>
          </a:p>
        </p:txBody>
      </p:sp>
      <p:sp>
        <p:nvSpPr>
          <p:cNvPr id="8" name="TextBox 8"/>
          <p:cNvSpPr txBox="1"/>
          <p:nvPr/>
        </p:nvSpPr>
        <p:spPr>
          <a:xfrm>
            <a:off x="0" y="8361992"/>
            <a:ext cx="18287996" cy="1527341"/>
          </a:xfrm>
          <a:prstGeom prst="rect">
            <a:avLst/>
          </a:prstGeom>
        </p:spPr>
        <p:txBody>
          <a:bodyPr wrap="square" lIns="0" tIns="0" rIns="0" bIns="0" rtlCol="0" anchor="t">
            <a:spAutoFit/>
          </a:bodyPr>
          <a:lstStyle/>
          <a:p>
            <a:pPr algn="ctr">
              <a:lnSpc>
                <a:spcPts val="13019"/>
              </a:lnSpc>
              <a:spcBef>
                <a:spcPct val="0"/>
              </a:spcBef>
            </a:pPr>
            <a:r>
              <a:rPr lang="en-US" sz="10800" b="1" dirty="0">
                <a:solidFill>
                  <a:srgbClr val="E65E07"/>
                </a:solidFill>
                <a:latin typeface="Stinger Fit Bold"/>
                <a:sym typeface="Stinger Fit Bold"/>
              </a:rPr>
              <a:t>MARKETING STRATEGIES</a:t>
            </a:r>
          </a:p>
        </p:txBody>
      </p:sp>
      <p:sp>
        <p:nvSpPr>
          <p:cNvPr id="9" name="TextBox 9"/>
          <p:cNvSpPr txBox="1"/>
          <p:nvPr/>
        </p:nvSpPr>
        <p:spPr>
          <a:xfrm>
            <a:off x="1030649" y="5731947"/>
            <a:ext cx="5021550" cy="533400"/>
          </a:xfrm>
          <a:prstGeom prst="rect">
            <a:avLst/>
          </a:prstGeom>
        </p:spPr>
        <p:txBody>
          <a:bodyPr lIns="0" tIns="0" rIns="0" bIns="0" rtlCol="0" anchor="t">
            <a:spAutoFit/>
          </a:bodyPr>
          <a:lstStyle/>
          <a:p>
            <a:pPr algn="ctr">
              <a:lnSpc>
                <a:spcPts val="4200"/>
              </a:lnSpc>
              <a:spcBef>
                <a:spcPct val="0"/>
              </a:spcBef>
            </a:pPr>
            <a:r>
              <a:rPr lang="en-US" sz="3000" b="1">
                <a:solidFill>
                  <a:srgbClr val="1A2526"/>
                </a:solidFill>
                <a:latin typeface="Work Sans Bold"/>
                <a:ea typeface="Work Sans Bold"/>
                <a:cs typeface="Work Sans Bold"/>
                <a:sym typeface="Work Sans Bold"/>
              </a:rPr>
              <a:t>Geographics</a:t>
            </a:r>
          </a:p>
        </p:txBody>
      </p:sp>
      <p:sp>
        <p:nvSpPr>
          <p:cNvPr id="10" name="TextBox 10"/>
          <p:cNvSpPr txBox="1"/>
          <p:nvPr/>
        </p:nvSpPr>
        <p:spPr>
          <a:xfrm>
            <a:off x="6772108" y="5731947"/>
            <a:ext cx="5021550" cy="533400"/>
          </a:xfrm>
          <a:prstGeom prst="rect">
            <a:avLst/>
          </a:prstGeom>
        </p:spPr>
        <p:txBody>
          <a:bodyPr lIns="0" tIns="0" rIns="0" bIns="0" rtlCol="0" anchor="t">
            <a:spAutoFit/>
          </a:bodyPr>
          <a:lstStyle/>
          <a:p>
            <a:pPr algn="ctr">
              <a:lnSpc>
                <a:spcPts val="4200"/>
              </a:lnSpc>
              <a:spcBef>
                <a:spcPct val="0"/>
              </a:spcBef>
            </a:pPr>
            <a:r>
              <a:rPr lang="en-US" sz="3000" b="1">
                <a:solidFill>
                  <a:srgbClr val="1A2526"/>
                </a:solidFill>
                <a:latin typeface="Work Sans Bold"/>
                <a:ea typeface="Work Sans Bold"/>
                <a:cs typeface="Work Sans Bold"/>
                <a:sym typeface="Work Sans Bold"/>
              </a:rPr>
              <a:t>Data Science</a:t>
            </a:r>
          </a:p>
        </p:txBody>
      </p:sp>
      <p:sp>
        <p:nvSpPr>
          <p:cNvPr id="11" name="TextBox 11"/>
          <p:cNvSpPr txBox="1"/>
          <p:nvPr/>
        </p:nvSpPr>
        <p:spPr>
          <a:xfrm>
            <a:off x="12237750" y="5731947"/>
            <a:ext cx="5021550" cy="533400"/>
          </a:xfrm>
          <a:prstGeom prst="rect">
            <a:avLst/>
          </a:prstGeom>
        </p:spPr>
        <p:txBody>
          <a:bodyPr lIns="0" tIns="0" rIns="0" bIns="0" rtlCol="0" anchor="t">
            <a:spAutoFit/>
          </a:bodyPr>
          <a:lstStyle/>
          <a:p>
            <a:pPr algn="ctr">
              <a:lnSpc>
                <a:spcPts val="4200"/>
              </a:lnSpc>
              <a:spcBef>
                <a:spcPct val="0"/>
              </a:spcBef>
            </a:pPr>
            <a:r>
              <a:rPr lang="en-US" sz="3000" b="1">
                <a:solidFill>
                  <a:srgbClr val="1A2526"/>
                </a:solidFill>
                <a:latin typeface="Work Sans Bold"/>
                <a:ea typeface="Work Sans Bold"/>
                <a:cs typeface="Work Sans Bold"/>
                <a:sym typeface="Work Sans Bold"/>
              </a:rPr>
              <a:t>Trends and Tricks</a:t>
            </a:r>
          </a:p>
        </p:txBody>
      </p:sp>
      <p:sp>
        <p:nvSpPr>
          <p:cNvPr id="12" name="TextBox 12"/>
          <p:cNvSpPr txBox="1"/>
          <p:nvPr/>
        </p:nvSpPr>
        <p:spPr>
          <a:xfrm>
            <a:off x="1030649" y="6429914"/>
            <a:ext cx="5021550" cy="1298575"/>
          </a:xfrm>
          <a:prstGeom prst="rect">
            <a:avLst/>
          </a:prstGeom>
        </p:spPr>
        <p:txBody>
          <a:bodyPr lIns="0" tIns="0" rIns="0" bIns="0" rtlCol="0" anchor="t">
            <a:spAutoFit/>
          </a:bodyPr>
          <a:lstStyle/>
          <a:p>
            <a:pPr algn="ctr">
              <a:lnSpc>
                <a:spcPts val="3499"/>
              </a:lnSpc>
              <a:spcBef>
                <a:spcPct val="0"/>
              </a:spcBef>
            </a:pPr>
            <a:r>
              <a:rPr lang="en-US" sz="2499">
                <a:solidFill>
                  <a:srgbClr val="1A2526"/>
                </a:solidFill>
                <a:latin typeface="Work Sans"/>
                <a:ea typeface="Work Sans"/>
                <a:cs typeface="Work Sans"/>
                <a:sym typeface="Work Sans"/>
              </a:rPr>
              <a:t>Understand the geo-location, competition, user persona, spend capabilities</a:t>
            </a:r>
          </a:p>
        </p:txBody>
      </p:sp>
      <p:sp>
        <p:nvSpPr>
          <p:cNvPr id="13" name="TextBox 13"/>
          <p:cNvSpPr txBox="1"/>
          <p:nvPr/>
        </p:nvSpPr>
        <p:spPr>
          <a:xfrm>
            <a:off x="6772108" y="6429914"/>
            <a:ext cx="5021550" cy="860425"/>
          </a:xfrm>
          <a:prstGeom prst="rect">
            <a:avLst/>
          </a:prstGeom>
        </p:spPr>
        <p:txBody>
          <a:bodyPr lIns="0" tIns="0" rIns="0" bIns="0" rtlCol="0" anchor="t">
            <a:spAutoFit/>
          </a:bodyPr>
          <a:lstStyle/>
          <a:p>
            <a:pPr algn="ctr">
              <a:lnSpc>
                <a:spcPts val="3499"/>
              </a:lnSpc>
              <a:spcBef>
                <a:spcPct val="0"/>
              </a:spcBef>
            </a:pPr>
            <a:r>
              <a:rPr lang="en-US" sz="2499">
                <a:solidFill>
                  <a:srgbClr val="1A2526"/>
                </a:solidFill>
                <a:latin typeface="Work Sans"/>
                <a:ea typeface="Work Sans"/>
                <a:cs typeface="Work Sans"/>
                <a:sym typeface="Work Sans"/>
              </a:rPr>
              <a:t>Deep insights from data, AOV, Ratings, Reviews, Feedback</a:t>
            </a:r>
          </a:p>
        </p:txBody>
      </p:sp>
      <p:sp>
        <p:nvSpPr>
          <p:cNvPr id="14" name="TextBox 14"/>
          <p:cNvSpPr txBox="1"/>
          <p:nvPr/>
        </p:nvSpPr>
        <p:spPr>
          <a:xfrm>
            <a:off x="12237750" y="6429914"/>
            <a:ext cx="5021550" cy="1298575"/>
          </a:xfrm>
          <a:prstGeom prst="rect">
            <a:avLst/>
          </a:prstGeom>
        </p:spPr>
        <p:txBody>
          <a:bodyPr lIns="0" tIns="0" rIns="0" bIns="0" rtlCol="0" anchor="t">
            <a:spAutoFit/>
          </a:bodyPr>
          <a:lstStyle/>
          <a:p>
            <a:pPr algn="ctr">
              <a:lnSpc>
                <a:spcPts val="3499"/>
              </a:lnSpc>
              <a:spcBef>
                <a:spcPct val="0"/>
              </a:spcBef>
            </a:pPr>
            <a:r>
              <a:rPr lang="en-US" sz="2499">
                <a:solidFill>
                  <a:srgbClr val="1A2526"/>
                </a:solidFill>
                <a:latin typeface="Work Sans"/>
                <a:ea typeface="Work Sans"/>
                <a:cs typeface="Work Sans"/>
                <a:sym typeface="Work Sans"/>
              </a:rPr>
              <a:t>Localised seasonal trends, Offers, Attractive combos, festive offers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2619375" cy="10287000"/>
            <a:chOff x="0" y="0"/>
            <a:chExt cx="689877" cy="2709333"/>
          </a:xfrm>
        </p:grpSpPr>
        <p:sp>
          <p:nvSpPr>
            <p:cNvPr id="3" name="Freeform 3"/>
            <p:cNvSpPr/>
            <p:nvPr/>
          </p:nvSpPr>
          <p:spPr>
            <a:xfrm>
              <a:off x="0" y="0"/>
              <a:ext cx="689877" cy="2709333"/>
            </a:xfrm>
            <a:custGeom>
              <a:avLst/>
              <a:gdLst/>
              <a:ahLst/>
              <a:cxnLst/>
              <a:rect l="l" t="t" r="r" b="b"/>
              <a:pathLst>
                <a:path w="689877" h="2709333">
                  <a:moveTo>
                    <a:pt x="0" y="0"/>
                  </a:moveTo>
                  <a:lnTo>
                    <a:pt x="689877" y="0"/>
                  </a:lnTo>
                  <a:lnTo>
                    <a:pt x="689877" y="2709333"/>
                  </a:lnTo>
                  <a:lnTo>
                    <a:pt x="0" y="2709333"/>
                  </a:lnTo>
                  <a:close/>
                </a:path>
              </a:pathLst>
            </a:custGeom>
            <a:solidFill>
              <a:srgbClr val="FF5757"/>
            </a:solidFill>
          </p:spPr>
          <p:txBody>
            <a:bodyPr/>
            <a:lstStyle/>
            <a:p>
              <a:endParaRPr lang="en-AU"/>
            </a:p>
          </p:txBody>
        </p:sp>
        <p:sp>
          <p:nvSpPr>
            <p:cNvPr id="4" name="TextBox 4"/>
            <p:cNvSpPr txBox="1"/>
            <p:nvPr/>
          </p:nvSpPr>
          <p:spPr>
            <a:xfrm>
              <a:off x="0" y="-57150"/>
              <a:ext cx="689877" cy="2766483"/>
            </a:xfrm>
            <a:prstGeom prst="rect">
              <a:avLst/>
            </a:prstGeom>
          </p:spPr>
          <p:txBody>
            <a:bodyPr lIns="50800" tIns="50800" rIns="50800" bIns="50800" rtlCol="0" anchor="ctr"/>
            <a:lstStyle/>
            <a:p>
              <a:pPr algn="ctr">
                <a:lnSpc>
                  <a:spcPts val="3458"/>
                </a:lnSpc>
              </a:pPr>
              <a:endParaRPr/>
            </a:p>
          </p:txBody>
        </p:sp>
      </p:grpSp>
      <p:grpSp>
        <p:nvGrpSpPr>
          <p:cNvPr id="5" name="Group 5"/>
          <p:cNvGrpSpPr/>
          <p:nvPr/>
        </p:nvGrpSpPr>
        <p:grpSpPr>
          <a:xfrm>
            <a:off x="15668625" y="0"/>
            <a:ext cx="2619375" cy="10287000"/>
            <a:chOff x="0" y="0"/>
            <a:chExt cx="689877" cy="2709333"/>
          </a:xfrm>
        </p:grpSpPr>
        <p:sp>
          <p:nvSpPr>
            <p:cNvPr id="6" name="Freeform 6"/>
            <p:cNvSpPr/>
            <p:nvPr/>
          </p:nvSpPr>
          <p:spPr>
            <a:xfrm>
              <a:off x="0" y="0"/>
              <a:ext cx="689877" cy="2709333"/>
            </a:xfrm>
            <a:custGeom>
              <a:avLst/>
              <a:gdLst/>
              <a:ahLst/>
              <a:cxnLst/>
              <a:rect l="l" t="t" r="r" b="b"/>
              <a:pathLst>
                <a:path w="689877" h="2709333">
                  <a:moveTo>
                    <a:pt x="0" y="0"/>
                  </a:moveTo>
                  <a:lnTo>
                    <a:pt x="689877" y="0"/>
                  </a:lnTo>
                  <a:lnTo>
                    <a:pt x="689877" y="2709333"/>
                  </a:lnTo>
                  <a:lnTo>
                    <a:pt x="0" y="2709333"/>
                  </a:lnTo>
                  <a:close/>
                </a:path>
              </a:pathLst>
            </a:custGeom>
            <a:solidFill>
              <a:srgbClr val="FF5757"/>
            </a:solidFill>
          </p:spPr>
          <p:txBody>
            <a:bodyPr/>
            <a:lstStyle/>
            <a:p>
              <a:endParaRPr lang="en-AU"/>
            </a:p>
          </p:txBody>
        </p:sp>
        <p:sp>
          <p:nvSpPr>
            <p:cNvPr id="7" name="TextBox 7"/>
            <p:cNvSpPr txBox="1"/>
            <p:nvPr/>
          </p:nvSpPr>
          <p:spPr>
            <a:xfrm>
              <a:off x="0" y="-57150"/>
              <a:ext cx="689877" cy="2766483"/>
            </a:xfrm>
            <a:prstGeom prst="rect">
              <a:avLst/>
            </a:prstGeom>
          </p:spPr>
          <p:txBody>
            <a:bodyPr lIns="50800" tIns="50800" rIns="50800" bIns="50800" rtlCol="0" anchor="ctr"/>
            <a:lstStyle/>
            <a:p>
              <a:pPr algn="ctr">
                <a:lnSpc>
                  <a:spcPts val="3458"/>
                </a:lnSpc>
              </a:pPr>
              <a:endParaRPr/>
            </a:p>
          </p:txBody>
        </p:sp>
      </p:grpSp>
      <p:sp>
        <p:nvSpPr>
          <p:cNvPr id="8" name="AutoShape 8"/>
          <p:cNvSpPr/>
          <p:nvPr/>
        </p:nvSpPr>
        <p:spPr>
          <a:xfrm>
            <a:off x="4000500" y="2638331"/>
            <a:ext cx="10287000" cy="0"/>
          </a:xfrm>
          <a:prstGeom prst="line">
            <a:avLst/>
          </a:prstGeom>
          <a:ln w="38100" cap="flat">
            <a:solidFill>
              <a:srgbClr val="1A2526"/>
            </a:solidFill>
            <a:prstDash val="solid"/>
            <a:headEnd type="none" w="sm" len="sm"/>
            <a:tailEnd type="none" w="sm" len="sm"/>
          </a:ln>
        </p:spPr>
        <p:txBody>
          <a:bodyPr/>
          <a:lstStyle/>
          <a:p>
            <a:endParaRPr lang="en-AU"/>
          </a:p>
        </p:txBody>
      </p:sp>
      <p:sp>
        <p:nvSpPr>
          <p:cNvPr id="9" name="TextBox 9"/>
          <p:cNvSpPr txBox="1"/>
          <p:nvPr/>
        </p:nvSpPr>
        <p:spPr>
          <a:xfrm>
            <a:off x="7120418" y="1943100"/>
            <a:ext cx="4047165" cy="533400"/>
          </a:xfrm>
          <a:prstGeom prst="rect">
            <a:avLst/>
          </a:prstGeom>
        </p:spPr>
        <p:txBody>
          <a:bodyPr lIns="0" tIns="0" rIns="0" bIns="0" rtlCol="0" anchor="t">
            <a:spAutoFit/>
          </a:bodyPr>
          <a:lstStyle/>
          <a:p>
            <a:pPr algn="ctr">
              <a:lnSpc>
                <a:spcPts val="4200"/>
              </a:lnSpc>
              <a:spcBef>
                <a:spcPct val="0"/>
              </a:spcBef>
            </a:pPr>
            <a:r>
              <a:rPr lang="en-US" sz="3000" b="1" dirty="0">
                <a:solidFill>
                  <a:srgbClr val="1A2526"/>
                </a:solidFill>
                <a:latin typeface="Work Sans Bold"/>
                <a:ea typeface="Work Sans Bold"/>
                <a:cs typeface="Work Sans Bold"/>
                <a:sym typeface="Work Sans Bold"/>
              </a:rPr>
              <a:t>Key Competitors</a:t>
            </a:r>
          </a:p>
        </p:txBody>
      </p:sp>
      <p:sp>
        <p:nvSpPr>
          <p:cNvPr id="10" name="TextBox 10"/>
          <p:cNvSpPr txBox="1"/>
          <p:nvPr/>
        </p:nvSpPr>
        <p:spPr>
          <a:xfrm>
            <a:off x="-46665" y="-38100"/>
            <a:ext cx="18334665" cy="2208564"/>
          </a:xfrm>
          <a:prstGeom prst="rect">
            <a:avLst/>
          </a:prstGeom>
        </p:spPr>
        <p:txBody>
          <a:bodyPr lIns="0" tIns="0" rIns="0" bIns="0" rtlCol="0" anchor="t">
            <a:spAutoFit/>
          </a:bodyPr>
          <a:lstStyle/>
          <a:p>
            <a:pPr marL="0" lvl="0" indent="0" algn="ctr">
              <a:lnSpc>
                <a:spcPts val="17918"/>
              </a:lnSpc>
              <a:spcBef>
                <a:spcPct val="0"/>
              </a:spcBef>
            </a:pPr>
            <a:r>
              <a:rPr lang="en-US" sz="12798" b="1" u="none" strike="noStrike" dirty="0">
                <a:solidFill>
                  <a:srgbClr val="1A2526"/>
                </a:solidFill>
                <a:latin typeface="Stinger Fit Bold"/>
                <a:ea typeface="Stinger Fit Bold"/>
                <a:cs typeface="Stinger Fit Bold"/>
                <a:sym typeface="Stinger Fit Bold"/>
              </a:rPr>
              <a:t>COMPETITIVE</a:t>
            </a:r>
          </a:p>
        </p:txBody>
      </p:sp>
      <p:sp>
        <p:nvSpPr>
          <p:cNvPr id="11" name="TextBox 11"/>
          <p:cNvSpPr txBox="1"/>
          <p:nvPr/>
        </p:nvSpPr>
        <p:spPr>
          <a:xfrm>
            <a:off x="-46665" y="8268936"/>
            <a:ext cx="18334665" cy="2208564"/>
          </a:xfrm>
          <a:prstGeom prst="rect">
            <a:avLst/>
          </a:prstGeom>
        </p:spPr>
        <p:txBody>
          <a:bodyPr lIns="0" tIns="0" rIns="0" bIns="0" rtlCol="0" anchor="t">
            <a:spAutoFit/>
          </a:bodyPr>
          <a:lstStyle/>
          <a:p>
            <a:pPr marL="0" lvl="0" indent="0" algn="ctr">
              <a:lnSpc>
                <a:spcPts val="17918"/>
              </a:lnSpc>
              <a:spcBef>
                <a:spcPct val="0"/>
              </a:spcBef>
            </a:pPr>
            <a:r>
              <a:rPr lang="en-US" sz="12798" b="1" u="none" strike="noStrike" dirty="0">
                <a:solidFill>
                  <a:srgbClr val="1A2526"/>
                </a:solidFill>
                <a:latin typeface="Stinger Fit Bold"/>
                <a:ea typeface="Stinger Fit Bold"/>
                <a:cs typeface="Stinger Fit Bold"/>
                <a:sym typeface="Stinger Fit Bold"/>
              </a:rPr>
              <a:t>ANALYSIS</a:t>
            </a:r>
          </a:p>
        </p:txBody>
      </p:sp>
      <p:sp>
        <p:nvSpPr>
          <p:cNvPr id="12" name="AutoShape 12"/>
          <p:cNvSpPr/>
          <p:nvPr/>
        </p:nvSpPr>
        <p:spPr>
          <a:xfrm>
            <a:off x="4000500" y="4610100"/>
            <a:ext cx="10287000" cy="0"/>
          </a:xfrm>
          <a:prstGeom prst="line">
            <a:avLst/>
          </a:prstGeom>
          <a:ln w="38100" cap="flat">
            <a:solidFill>
              <a:srgbClr val="1A2526"/>
            </a:solidFill>
            <a:prstDash val="solid"/>
            <a:headEnd type="none" w="sm" len="sm"/>
            <a:tailEnd type="none" w="sm" len="sm"/>
          </a:ln>
        </p:spPr>
        <p:txBody>
          <a:bodyPr/>
          <a:lstStyle/>
          <a:p>
            <a:endParaRPr lang="en-AU"/>
          </a:p>
        </p:txBody>
      </p:sp>
      <p:sp>
        <p:nvSpPr>
          <p:cNvPr id="13" name="TextBox 13"/>
          <p:cNvSpPr txBox="1"/>
          <p:nvPr/>
        </p:nvSpPr>
        <p:spPr>
          <a:xfrm>
            <a:off x="5913429" y="4048037"/>
            <a:ext cx="6461142" cy="533400"/>
          </a:xfrm>
          <a:prstGeom prst="rect">
            <a:avLst/>
          </a:prstGeom>
        </p:spPr>
        <p:txBody>
          <a:bodyPr lIns="0" tIns="0" rIns="0" bIns="0" rtlCol="0" anchor="t">
            <a:spAutoFit/>
          </a:bodyPr>
          <a:lstStyle/>
          <a:p>
            <a:pPr algn="ctr">
              <a:lnSpc>
                <a:spcPts val="4200"/>
              </a:lnSpc>
              <a:spcBef>
                <a:spcPct val="0"/>
              </a:spcBef>
            </a:pPr>
            <a:r>
              <a:rPr lang="en-US" sz="3000" b="1" dirty="0">
                <a:solidFill>
                  <a:srgbClr val="1A2526"/>
                </a:solidFill>
                <a:latin typeface="Work Sans Bold"/>
                <a:ea typeface="Work Sans Bold"/>
                <a:cs typeface="Work Sans Bold"/>
                <a:sym typeface="Work Sans Bold"/>
              </a:rPr>
              <a:t>Unique Selling Proposition (USP)</a:t>
            </a:r>
          </a:p>
        </p:txBody>
      </p:sp>
      <p:sp>
        <p:nvSpPr>
          <p:cNvPr id="14" name="AutoShape 14"/>
          <p:cNvSpPr/>
          <p:nvPr/>
        </p:nvSpPr>
        <p:spPr>
          <a:xfrm>
            <a:off x="4000500" y="6089411"/>
            <a:ext cx="10287000" cy="0"/>
          </a:xfrm>
          <a:prstGeom prst="line">
            <a:avLst/>
          </a:prstGeom>
          <a:ln w="38100" cap="flat">
            <a:solidFill>
              <a:srgbClr val="1A2526"/>
            </a:solidFill>
            <a:prstDash val="solid"/>
            <a:headEnd type="none" w="sm" len="sm"/>
            <a:tailEnd type="none" w="sm" len="sm"/>
          </a:ln>
        </p:spPr>
        <p:txBody>
          <a:bodyPr/>
          <a:lstStyle/>
          <a:p>
            <a:endParaRPr lang="en-AU"/>
          </a:p>
        </p:txBody>
      </p:sp>
      <p:sp>
        <p:nvSpPr>
          <p:cNvPr id="15" name="TextBox 15"/>
          <p:cNvSpPr txBox="1"/>
          <p:nvPr/>
        </p:nvSpPr>
        <p:spPr>
          <a:xfrm>
            <a:off x="5913429" y="5524500"/>
            <a:ext cx="6461142" cy="533400"/>
          </a:xfrm>
          <a:prstGeom prst="rect">
            <a:avLst/>
          </a:prstGeom>
        </p:spPr>
        <p:txBody>
          <a:bodyPr lIns="0" tIns="0" rIns="0" bIns="0" rtlCol="0" anchor="t">
            <a:spAutoFit/>
          </a:bodyPr>
          <a:lstStyle/>
          <a:p>
            <a:pPr algn="ctr">
              <a:lnSpc>
                <a:spcPts val="4200"/>
              </a:lnSpc>
              <a:spcBef>
                <a:spcPct val="0"/>
              </a:spcBef>
            </a:pPr>
            <a:r>
              <a:rPr lang="en-US" sz="3000" b="1" dirty="0">
                <a:solidFill>
                  <a:srgbClr val="1A2526"/>
                </a:solidFill>
                <a:latin typeface="Work Sans Bold"/>
                <a:ea typeface="Work Sans Bold"/>
                <a:cs typeface="Work Sans Bold"/>
                <a:sym typeface="Work Sans Bold"/>
              </a:rPr>
              <a:t>SWOT Analysis</a:t>
            </a:r>
          </a:p>
        </p:txBody>
      </p:sp>
      <p:sp>
        <p:nvSpPr>
          <p:cNvPr id="16" name="TextBox 16"/>
          <p:cNvSpPr txBox="1"/>
          <p:nvPr/>
        </p:nvSpPr>
        <p:spPr>
          <a:xfrm>
            <a:off x="9824468" y="6301221"/>
            <a:ext cx="3720739" cy="422275"/>
          </a:xfrm>
          <a:prstGeom prst="rect">
            <a:avLst/>
          </a:prstGeom>
        </p:spPr>
        <p:txBody>
          <a:bodyPr lIns="0" tIns="0" rIns="0" bIns="0" rtlCol="0" anchor="t">
            <a:spAutoFit/>
          </a:bodyPr>
          <a:lstStyle/>
          <a:p>
            <a:pPr marL="539749" lvl="1" indent="-269875" algn="l">
              <a:lnSpc>
                <a:spcPts val="3499"/>
              </a:lnSpc>
              <a:buFont typeface="Arial"/>
              <a:buChar char="•"/>
            </a:pPr>
            <a:r>
              <a:rPr lang="en-US" sz="2499" b="1" dirty="0">
                <a:solidFill>
                  <a:srgbClr val="1A2526"/>
                </a:solidFill>
                <a:latin typeface="Work Sans"/>
                <a:ea typeface="Work Sans"/>
                <a:cs typeface="Work Sans"/>
                <a:sym typeface="Work Sans"/>
              </a:rPr>
              <a:t>Weakness</a:t>
            </a:r>
          </a:p>
        </p:txBody>
      </p:sp>
      <p:sp>
        <p:nvSpPr>
          <p:cNvPr id="17" name="TextBox 17"/>
          <p:cNvSpPr txBox="1"/>
          <p:nvPr/>
        </p:nvSpPr>
        <p:spPr>
          <a:xfrm>
            <a:off x="9906000" y="7373611"/>
            <a:ext cx="3720739" cy="422275"/>
          </a:xfrm>
          <a:prstGeom prst="rect">
            <a:avLst/>
          </a:prstGeom>
        </p:spPr>
        <p:txBody>
          <a:bodyPr lIns="0" tIns="0" rIns="0" bIns="0" rtlCol="0" anchor="t">
            <a:spAutoFit/>
          </a:bodyPr>
          <a:lstStyle/>
          <a:p>
            <a:pPr marL="539749" lvl="1" indent="-269875" algn="l">
              <a:lnSpc>
                <a:spcPts val="3499"/>
              </a:lnSpc>
              <a:buFont typeface="Arial"/>
              <a:buChar char="•"/>
            </a:pPr>
            <a:r>
              <a:rPr lang="en-US" sz="2499" b="1" dirty="0">
                <a:solidFill>
                  <a:srgbClr val="1A2526"/>
                </a:solidFill>
                <a:latin typeface="Work Sans"/>
                <a:ea typeface="Work Sans"/>
                <a:cs typeface="Work Sans"/>
                <a:sym typeface="Work Sans"/>
              </a:rPr>
              <a:t>Threat</a:t>
            </a:r>
          </a:p>
        </p:txBody>
      </p:sp>
      <p:sp>
        <p:nvSpPr>
          <p:cNvPr id="18" name="TextBox 18"/>
          <p:cNvSpPr txBox="1"/>
          <p:nvPr/>
        </p:nvSpPr>
        <p:spPr>
          <a:xfrm>
            <a:off x="10379091" y="6774506"/>
            <a:ext cx="3720739" cy="358775"/>
          </a:xfrm>
          <a:prstGeom prst="rect">
            <a:avLst/>
          </a:prstGeom>
        </p:spPr>
        <p:txBody>
          <a:bodyPr lIns="0" tIns="0" rIns="0" bIns="0" rtlCol="0" anchor="t">
            <a:spAutoFit/>
          </a:bodyPr>
          <a:lstStyle/>
          <a:p>
            <a:pPr algn="l">
              <a:lnSpc>
                <a:spcPts val="2800"/>
              </a:lnSpc>
            </a:pPr>
            <a:r>
              <a:rPr lang="en-US" sz="2000" dirty="0">
                <a:solidFill>
                  <a:srgbClr val="1A2526"/>
                </a:solidFill>
                <a:latin typeface="Work Sans"/>
                <a:ea typeface="Work Sans"/>
                <a:cs typeface="Work Sans"/>
                <a:sym typeface="Work Sans"/>
              </a:rPr>
              <a:t>Market Access</a:t>
            </a:r>
          </a:p>
        </p:txBody>
      </p:sp>
      <p:sp>
        <p:nvSpPr>
          <p:cNvPr id="19" name="TextBox 19"/>
          <p:cNvSpPr txBox="1"/>
          <p:nvPr/>
        </p:nvSpPr>
        <p:spPr>
          <a:xfrm>
            <a:off x="6645418" y="4686300"/>
            <a:ext cx="4072012" cy="422275"/>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1A2526"/>
                </a:solidFill>
                <a:latin typeface="Work Sans"/>
                <a:ea typeface="Work Sans"/>
                <a:cs typeface="Work Sans"/>
                <a:sym typeface="Work Sans"/>
              </a:rPr>
              <a:t>Agile methodologies</a:t>
            </a:r>
          </a:p>
        </p:txBody>
      </p:sp>
      <p:sp>
        <p:nvSpPr>
          <p:cNvPr id="21" name="AutoShape 21"/>
          <p:cNvSpPr/>
          <p:nvPr/>
        </p:nvSpPr>
        <p:spPr>
          <a:xfrm>
            <a:off x="4000500" y="7429500"/>
            <a:ext cx="10287000" cy="0"/>
          </a:xfrm>
          <a:prstGeom prst="line">
            <a:avLst/>
          </a:prstGeom>
          <a:ln w="9525" cap="flat">
            <a:solidFill>
              <a:srgbClr val="E5DACF"/>
            </a:solidFill>
            <a:prstDash val="solid"/>
            <a:headEnd type="none" w="sm" len="sm"/>
            <a:tailEnd type="none" w="sm" len="sm"/>
          </a:ln>
        </p:spPr>
        <p:txBody>
          <a:bodyPr/>
          <a:lstStyle/>
          <a:p>
            <a:endParaRPr lang="en-AU"/>
          </a:p>
        </p:txBody>
      </p:sp>
      <p:sp>
        <p:nvSpPr>
          <p:cNvPr id="22" name="AutoShape 22"/>
          <p:cNvSpPr/>
          <p:nvPr/>
        </p:nvSpPr>
        <p:spPr>
          <a:xfrm>
            <a:off x="9448800" y="6318010"/>
            <a:ext cx="8958" cy="2254479"/>
          </a:xfrm>
          <a:prstGeom prst="line">
            <a:avLst/>
          </a:prstGeom>
          <a:ln w="9525" cap="flat">
            <a:solidFill>
              <a:srgbClr val="E5DACF"/>
            </a:solidFill>
            <a:prstDash val="solid"/>
            <a:headEnd type="none" w="sm" len="sm"/>
            <a:tailEnd type="none" w="sm" len="sm"/>
          </a:ln>
        </p:spPr>
        <p:txBody>
          <a:bodyPr/>
          <a:lstStyle/>
          <a:p>
            <a:endParaRPr lang="en-AU"/>
          </a:p>
        </p:txBody>
      </p:sp>
      <p:sp>
        <p:nvSpPr>
          <p:cNvPr id="23" name="AutoShape 23"/>
          <p:cNvSpPr/>
          <p:nvPr/>
        </p:nvSpPr>
        <p:spPr>
          <a:xfrm>
            <a:off x="2619375" y="1626525"/>
            <a:ext cx="13049250" cy="0"/>
          </a:xfrm>
          <a:prstGeom prst="line">
            <a:avLst/>
          </a:prstGeom>
          <a:ln w="38100" cap="flat">
            <a:solidFill>
              <a:srgbClr val="1A2526"/>
            </a:solidFill>
            <a:prstDash val="solid"/>
            <a:headEnd type="none" w="sm" len="sm"/>
            <a:tailEnd type="none" w="sm" len="sm"/>
          </a:ln>
        </p:spPr>
        <p:txBody>
          <a:bodyPr/>
          <a:lstStyle/>
          <a:p>
            <a:endParaRPr lang="en-AU"/>
          </a:p>
        </p:txBody>
      </p:sp>
      <p:sp>
        <p:nvSpPr>
          <p:cNvPr id="24" name="AutoShape 24"/>
          <p:cNvSpPr/>
          <p:nvPr/>
        </p:nvSpPr>
        <p:spPr>
          <a:xfrm>
            <a:off x="2619375" y="493050"/>
            <a:ext cx="13049250" cy="0"/>
          </a:xfrm>
          <a:prstGeom prst="line">
            <a:avLst/>
          </a:prstGeom>
          <a:ln w="38100" cap="flat">
            <a:solidFill>
              <a:srgbClr val="1A2526"/>
            </a:solidFill>
            <a:prstDash val="solid"/>
            <a:headEnd type="none" w="sm" len="sm"/>
            <a:tailEnd type="none" w="sm" len="sm"/>
          </a:ln>
        </p:spPr>
        <p:txBody>
          <a:bodyPr/>
          <a:lstStyle/>
          <a:p>
            <a:endParaRPr lang="en-AU"/>
          </a:p>
        </p:txBody>
      </p:sp>
      <p:sp>
        <p:nvSpPr>
          <p:cNvPr id="25" name="AutoShape 25"/>
          <p:cNvSpPr/>
          <p:nvPr/>
        </p:nvSpPr>
        <p:spPr>
          <a:xfrm>
            <a:off x="2619375" y="9953772"/>
            <a:ext cx="13049250" cy="0"/>
          </a:xfrm>
          <a:prstGeom prst="line">
            <a:avLst/>
          </a:prstGeom>
          <a:ln w="38100" cap="flat">
            <a:solidFill>
              <a:srgbClr val="1A2526"/>
            </a:solidFill>
            <a:prstDash val="solid"/>
            <a:headEnd type="none" w="sm" len="sm"/>
            <a:tailEnd type="none" w="sm" len="sm"/>
          </a:ln>
        </p:spPr>
        <p:txBody>
          <a:bodyPr/>
          <a:lstStyle/>
          <a:p>
            <a:endParaRPr lang="en-AU"/>
          </a:p>
        </p:txBody>
      </p:sp>
      <p:sp>
        <p:nvSpPr>
          <p:cNvPr id="26" name="AutoShape 26"/>
          <p:cNvSpPr/>
          <p:nvPr/>
        </p:nvSpPr>
        <p:spPr>
          <a:xfrm>
            <a:off x="2619375" y="8801247"/>
            <a:ext cx="13049250" cy="0"/>
          </a:xfrm>
          <a:prstGeom prst="line">
            <a:avLst/>
          </a:prstGeom>
          <a:ln w="38100" cap="flat">
            <a:solidFill>
              <a:srgbClr val="1A2526"/>
            </a:solidFill>
            <a:prstDash val="solid"/>
            <a:headEnd type="none" w="sm" len="sm"/>
            <a:tailEnd type="none" w="sm" len="sm"/>
          </a:ln>
        </p:spPr>
        <p:txBody>
          <a:bodyPr/>
          <a:lstStyle/>
          <a:p>
            <a:endParaRPr lang="en-AU"/>
          </a:p>
        </p:txBody>
      </p:sp>
      <p:sp>
        <p:nvSpPr>
          <p:cNvPr id="27" name="Freeform 27"/>
          <p:cNvSpPr/>
          <p:nvPr/>
        </p:nvSpPr>
        <p:spPr>
          <a:xfrm>
            <a:off x="149754" y="6641861"/>
            <a:ext cx="3919215" cy="3790950"/>
          </a:xfrm>
          <a:custGeom>
            <a:avLst/>
            <a:gdLst/>
            <a:ahLst/>
            <a:cxnLst/>
            <a:rect l="l" t="t" r="r" b="b"/>
            <a:pathLst>
              <a:path w="3919215" h="3790950">
                <a:moveTo>
                  <a:pt x="0" y="0"/>
                </a:moveTo>
                <a:lnTo>
                  <a:pt x="3919215" y="0"/>
                </a:lnTo>
                <a:lnTo>
                  <a:pt x="3919215" y="3790950"/>
                </a:lnTo>
                <a:lnTo>
                  <a:pt x="0" y="3790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AU"/>
          </a:p>
        </p:txBody>
      </p:sp>
      <p:sp>
        <p:nvSpPr>
          <p:cNvPr id="28" name="Freeform 28"/>
          <p:cNvSpPr/>
          <p:nvPr/>
        </p:nvSpPr>
        <p:spPr>
          <a:xfrm flipH="1">
            <a:off x="14287500" y="7081267"/>
            <a:ext cx="3320440" cy="3205733"/>
          </a:xfrm>
          <a:custGeom>
            <a:avLst/>
            <a:gdLst/>
            <a:ahLst/>
            <a:cxnLst/>
            <a:rect l="l" t="t" r="r" b="b"/>
            <a:pathLst>
              <a:path w="3320440" h="3205733">
                <a:moveTo>
                  <a:pt x="3320440" y="0"/>
                </a:moveTo>
                <a:lnTo>
                  <a:pt x="0" y="0"/>
                </a:lnTo>
                <a:lnTo>
                  <a:pt x="0" y="3205733"/>
                </a:lnTo>
                <a:lnTo>
                  <a:pt x="3320440" y="3205733"/>
                </a:lnTo>
                <a:lnTo>
                  <a:pt x="332044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AU"/>
          </a:p>
        </p:txBody>
      </p:sp>
      <p:sp>
        <p:nvSpPr>
          <p:cNvPr id="29" name="TextBox 29"/>
          <p:cNvSpPr txBox="1"/>
          <p:nvPr/>
        </p:nvSpPr>
        <p:spPr>
          <a:xfrm>
            <a:off x="2438400" y="2705100"/>
            <a:ext cx="13230225" cy="1314014"/>
          </a:xfrm>
          <a:prstGeom prst="rect">
            <a:avLst/>
          </a:prstGeom>
        </p:spPr>
        <p:txBody>
          <a:bodyPr wrap="square" lIns="0" tIns="0" rIns="0" bIns="0" rtlCol="0" anchor="t">
            <a:spAutoFit/>
          </a:bodyPr>
          <a:lstStyle/>
          <a:p>
            <a:pPr marL="539749" lvl="1" indent="-269875" algn="l">
              <a:lnSpc>
                <a:spcPts val="3499"/>
              </a:lnSpc>
              <a:buFont typeface="Arial"/>
              <a:buChar char="•"/>
            </a:pPr>
            <a:r>
              <a:rPr lang="en-US" sz="2499" dirty="0">
                <a:solidFill>
                  <a:srgbClr val="1A2526"/>
                </a:solidFill>
                <a:latin typeface="Work Sans"/>
                <a:ea typeface="Work Sans"/>
                <a:cs typeface="Work Sans"/>
                <a:sym typeface="Work Sans"/>
              </a:rPr>
              <a:t>No as a service model for data analytics and insights for restaurants delivering food through Uber Eats or DoorDash in Australia. Companies provide custom-built dashboards, which are quite expensive for restaurants to undertake.</a:t>
            </a:r>
          </a:p>
        </p:txBody>
      </p:sp>
      <p:sp>
        <p:nvSpPr>
          <p:cNvPr id="30" name="TextBox 30"/>
          <p:cNvSpPr txBox="1"/>
          <p:nvPr/>
        </p:nvSpPr>
        <p:spPr>
          <a:xfrm>
            <a:off x="2361763" y="4686300"/>
            <a:ext cx="5377913" cy="422275"/>
          </a:xfrm>
          <a:prstGeom prst="rect">
            <a:avLst/>
          </a:prstGeom>
        </p:spPr>
        <p:txBody>
          <a:bodyPr lIns="0" tIns="0" rIns="0" bIns="0" rtlCol="0" anchor="t">
            <a:spAutoFit/>
          </a:bodyPr>
          <a:lstStyle/>
          <a:p>
            <a:pPr marL="539749" lvl="1" indent="-269875" algn="l">
              <a:lnSpc>
                <a:spcPts val="3499"/>
              </a:lnSpc>
              <a:buFont typeface="Arial"/>
              <a:buChar char="•"/>
            </a:pPr>
            <a:r>
              <a:rPr lang="en-US" sz="2499" dirty="0" err="1">
                <a:solidFill>
                  <a:srgbClr val="1A2526"/>
                </a:solidFill>
                <a:latin typeface="Work Sans"/>
                <a:ea typeface="Work Sans"/>
                <a:cs typeface="Work Sans"/>
                <a:sym typeface="Work Sans"/>
              </a:rPr>
              <a:t>Personalised</a:t>
            </a:r>
            <a:r>
              <a:rPr lang="en-US" sz="2499" dirty="0">
                <a:solidFill>
                  <a:srgbClr val="1A2526"/>
                </a:solidFill>
                <a:latin typeface="Work Sans"/>
                <a:ea typeface="Work Sans"/>
                <a:cs typeface="Work Sans"/>
                <a:sym typeface="Work Sans"/>
              </a:rPr>
              <a:t> campaigns</a:t>
            </a:r>
          </a:p>
        </p:txBody>
      </p:sp>
      <p:sp>
        <p:nvSpPr>
          <p:cNvPr id="31" name="TextBox 31"/>
          <p:cNvSpPr txBox="1"/>
          <p:nvPr/>
        </p:nvSpPr>
        <p:spPr>
          <a:xfrm>
            <a:off x="4495800" y="6210300"/>
            <a:ext cx="3720739" cy="422275"/>
          </a:xfrm>
          <a:prstGeom prst="rect">
            <a:avLst/>
          </a:prstGeom>
        </p:spPr>
        <p:txBody>
          <a:bodyPr lIns="0" tIns="0" rIns="0" bIns="0" rtlCol="0" anchor="t">
            <a:spAutoFit/>
          </a:bodyPr>
          <a:lstStyle/>
          <a:p>
            <a:pPr marL="539749" lvl="1" indent="-269875" algn="l">
              <a:lnSpc>
                <a:spcPts val="3499"/>
              </a:lnSpc>
              <a:buFont typeface="Arial"/>
              <a:buChar char="•"/>
            </a:pPr>
            <a:r>
              <a:rPr lang="en-US" sz="2499" b="1" dirty="0">
                <a:solidFill>
                  <a:srgbClr val="1A2526"/>
                </a:solidFill>
                <a:latin typeface="Work Sans"/>
                <a:ea typeface="Work Sans"/>
                <a:cs typeface="Work Sans"/>
                <a:sym typeface="Work Sans"/>
              </a:rPr>
              <a:t>Strength</a:t>
            </a:r>
          </a:p>
        </p:txBody>
      </p:sp>
      <p:sp>
        <p:nvSpPr>
          <p:cNvPr id="32" name="TextBox 32"/>
          <p:cNvSpPr txBox="1"/>
          <p:nvPr/>
        </p:nvSpPr>
        <p:spPr>
          <a:xfrm>
            <a:off x="4495800" y="7464425"/>
            <a:ext cx="3720739" cy="422275"/>
          </a:xfrm>
          <a:prstGeom prst="rect">
            <a:avLst/>
          </a:prstGeom>
        </p:spPr>
        <p:txBody>
          <a:bodyPr lIns="0" tIns="0" rIns="0" bIns="0" rtlCol="0" anchor="t">
            <a:spAutoFit/>
          </a:bodyPr>
          <a:lstStyle/>
          <a:p>
            <a:pPr marL="539749" lvl="1" indent="-269875" algn="l">
              <a:lnSpc>
                <a:spcPts val="3499"/>
              </a:lnSpc>
              <a:buFont typeface="Arial"/>
              <a:buChar char="•"/>
            </a:pPr>
            <a:r>
              <a:rPr lang="en-US" sz="2499" b="1" dirty="0">
                <a:solidFill>
                  <a:srgbClr val="1A2526"/>
                </a:solidFill>
                <a:latin typeface="Work Sans"/>
                <a:ea typeface="Work Sans"/>
                <a:cs typeface="Work Sans"/>
                <a:sym typeface="Work Sans"/>
              </a:rPr>
              <a:t>Opportunity</a:t>
            </a:r>
          </a:p>
        </p:txBody>
      </p:sp>
      <p:sp>
        <p:nvSpPr>
          <p:cNvPr id="33" name="TextBox 33"/>
          <p:cNvSpPr txBox="1"/>
          <p:nvPr/>
        </p:nvSpPr>
        <p:spPr>
          <a:xfrm>
            <a:off x="4724399" y="6710598"/>
            <a:ext cx="4444639" cy="711200"/>
          </a:xfrm>
          <a:prstGeom prst="rect">
            <a:avLst/>
          </a:prstGeom>
        </p:spPr>
        <p:txBody>
          <a:bodyPr wrap="square" lIns="0" tIns="0" rIns="0" bIns="0" rtlCol="0" anchor="t">
            <a:spAutoFit/>
          </a:bodyPr>
          <a:lstStyle/>
          <a:p>
            <a:pPr algn="l">
              <a:lnSpc>
                <a:spcPts val="2800"/>
              </a:lnSpc>
            </a:pPr>
            <a:r>
              <a:rPr lang="en-US" sz="2000" dirty="0" err="1">
                <a:solidFill>
                  <a:srgbClr val="1A2526"/>
                </a:solidFill>
                <a:latin typeface="Work Sans"/>
                <a:ea typeface="Work Sans"/>
                <a:cs typeface="Work Sans"/>
                <a:sym typeface="Work Sans"/>
              </a:rPr>
              <a:t>Personalisation</a:t>
            </a:r>
            <a:r>
              <a:rPr lang="en-US" sz="2000" dirty="0">
                <a:solidFill>
                  <a:srgbClr val="1A2526"/>
                </a:solidFill>
                <a:latin typeface="Work Sans"/>
                <a:ea typeface="Work Sans"/>
                <a:cs typeface="Work Sans"/>
                <a:sym typeface="Work Sans"/>
              </a:rPr>
              <a:t> using Data Science, automation, AI</a:t>
            </a:r>
          </a:p>
        </p:txBody>
      </p:sp>
      <p:sp>
        <p:nvSpPr>
          <p:cNvPr id="34" name="TextBox 34"/>
          <p:cNvSpPr txBox="1"/>
          <p:nvPr/>
        </p:nvSpPr>
        <p:spPr>
          <a:xfrm>
            <a:off x="4648200" y="8010860"/>
            <a:ext cx="4800600" cy="333040"/>
          </a:xfrm>
          <a:prstGeom prst="rect">
            <a:avLst/>
          </a:prstGeom>
        </p:spPr>
        <p:txBody>
          <a:bodyPr wrap="square" lIns="0" tIns="0" rIns="0" bIns="0" rtlCol="0" anchor="t">
            <a:spAutoFit/>
          </a:bodyPr>
          <a:lstStyle/>
          <a:p>
            <a:pPr algn="l">
              <a:lnSpc>
                <a:spcPts val="2800"/>
              </a:lnSpc>
            </a:pPr>
            <a:r>
              <a:rPr lang="en-US" sz="2000" dirty="0">
                <a:solidFill>
                  <a:srgbClr val="1A2526"/>
                </a:solidFill>
                <a:latin typeface="Work Sans"/>
                <a:ea typeface="Work Sans"/>
                <a:cs typeface="Work Sans"/>
                <a:sym typeface="Work Sans"/>
              </a:rPr>
              <a:t>Grow partners using Data Insights. AI</a:t>
            </a:r>
          </a:p>
        </p:txBody>
      </p:sp>
      <p:sp>
        <p:nvSpPr>
          <p:cNvPr id="35" name="TextBox 35"/>
          <p:cNvSpPr txBox="1"/>
          <p:nvPr/>
        </p:nvSpPr>
        <p:spPr>
          <a:xfrm>
            <a:off x="10210800" y="7934660"/>
            <a:ext cx="3720739" cy="333040"/>
          </a:xfrm>
          <a:prstGeom prst="rect">
            <a:avLst/>
          </a:prstGeom>
        </p:spPr>
        <p:txBody>
          <a:bodyPr lIns="0" tIns="0" rIns="0" bIns="0" rtlCol="0" anchor="t">
            <a:spAutoFit/>
          </a:bodyPr>
          <a:lstStyle/>
          <a:p>
            <a:pPr algn="l">
              <a:lnSpc>
                <a:spcPts val="2800"/>
              </a:lnSpc>
            </a:pPr>
            <a:r>
              <a:rPr lang="en-US" sz="2000" dirty="0">
                <a:solidFill>
                  <a:srgbClr val="1A2526"/>
                </a:solidFill>
                <a:latin typeface="Work Sans"/>
                <a:ea typeface="Work Sans"/>
                <a:cs typeface="Work Sans"/>
                <a:sym typeface="Work Sans"/>
              </a:rPr>
              <a:t>Competitors entry</a:t>
            </a:r>
          </a:p>
        </p:txBody>
      </p:sp>
      <p:sp>
        <p:nvSpPr>
          <p:cNvPr id="37" name="TextBox 19">
            <a:extLst>
              <a:ext uri="{FF2B5EF4-FFF2-40B4-BE49-F238E27FC236}">
                <a16:creationId xmlns:a16="http://schemas.microsoft.com/office/drawing/2014/main" id="{4AB2AD8D-5FA1-4F4F-E28E-D495DF3412C2}"/>
              </a:ext>
            </a:extLst>
          </p:cNvPr>
          <p:cNvSpPr txBox="1"/>
          <p:nvPr/>
        </p:nvSpPr>
        <p:spPr>
          <a:xfrm>
            <a:off x="10391123" y="4686300"/>
            <a:ext cx="5277501" cy="865173"/>
          </a:xfrm>
          <a:prstGeom prst="rect">
            <a:avLst/>
          </a:prstGeom>
        </p:spPr>
        <p:txBody>
          <a:bodyPr wrap="square" lIns="0" tIns="0" rIns="0" bIns="0" rtlCol="0" anchor="t">
            <a:spAutoFit/>
          </a:bodyPr>
          <a:lstStyle/>
          <a:p>
            <a:pPr marL="539749" lvl="1" indent="-269875" algn="l">
              <a:lnSpc>
                <a:spcPts val="3499"/>
              </a:lnSpc>
              <a:buFont typeface="Arial"/>
              <a:buChar char="•"/>
            </a:pPr>
            <a:r>
              <a:rPr lang="en-US" sz="2499" dirty="0">
                <a:solidFill>
                  <a:srgbClr val="1A2526"/>
                </a:solidFill>
                <a:latin typeface="Work Sans"/>
                <a:ea typeface="Work Sans"/>
                <a:cs typeface="Work Sans"/>
                <a:sym typeface="Work Sans"/>
              </a:rPr>
              <a:t>Rich experience in Data science, AI and US market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a:off x="0" y="2332053"/>
            <a:ext cx="18288000" cy="0"/>
          </a:xfrm>
          <a:prstGeom prst="line">
            <a:avLst/>
          </a:prstGeom>
          <a:ln w="38100" cap="flat">
            <a:solidFill>
              <a:srgbClr val="EDE5DE"/>
            </a:solidFill>
            <a:prstDash val="solid"/>
            <a:headEnd type="none" w="sm" len="sm"/>
            <a:tailEnd type="none" w="sm" len="sm"/>
          </a:ln>
        </p:spPr>
        <p:txBody>
          <a:bodyPr/>
          <a:lstStyle/>
          <a:p>
            <a:endParaRPr lang="en-AU"/>
          </a:p>
        </p:txBody>
      </p:sp>
      <p:graphicFrame>
        <p:nvGraphicFramePr>
          <p:cNvPr id="3" name="Table 3"/>
          <p:cNvGraphicFramePr>
            <a:graphicFrameLocks noGrp="1"/>
          </p:cNvGraphicFramePr>
          <p:nvPr>
            <p:extLst>
              <p:ext uri="{D42A27DB-BD31-4B8C-83A1-F6EECF244321}">
                <p14:modId xmlns:p14="http://schemas.microsoft.com/office/powerpoint/2010/main" val="1411306167"/>
              </p:ext>
            </p:extLst>
          </p:nvPr>
        </p:nvGraphicFramePr>
        <p:xfrm>
          <a:off x="152398" y="2512880"/>
          <a:ext cx="17983200" cy="6521654"/>
        </p:xfrm>
        <a:graphic>
          <a:graphicData uri="http://schemas.openxmlformats.org/drawingml/2006/table">
            <a:tbl>
              <a:tblPr/>
              <a:tblGrid>
                <a:gridCol w="2286002">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gridCol w="7772400">
                  <a:extLst>
                    <a:ext uri="{9D8B030D-6E8A-4147-A177-3AD203B41FA5}">
                      <a16:colId xmlns:a16="http://schemas.microsoft.com/office/drawing/2014/main" val="20002"/>
                    </a:ext>
                  </a:extLst>
                </a:gridCol>
                <a:gridCol w="3886198">
                  <a:extLst>
                    <a:ext uri="{9D8B030D-6E8A-4147-A177-3AD203B41FA5}">
                      <a16:colId xmlns:a16="http://schemas.microsoft.com/office/drawing/2014/main" val="3625228835"/>
                    </a:ext>
                  </a:extLst>
                </a:gridCol>
              </a:tblGrid>
              <a:tr h="898497">
                <a:tc>
                  <a:txBody>
                    <a:bodyPr/>
                    <a:lstStyle/>
                    <a:p>
                      <a:pPr algn="just">
                        <a:lnSpc>
                          <a:spcPts val="3359"/>
                        </a:lnSpc>
                        <a:defRPr/>
                      </a:pPr>
                      <a:r>
                        <a:rPr lang="en-US" sz="2399" b="1" dirty="0">
                          <a:solidFill>
                            <a:srgbClr val="1A2526"/>
                          </a:solidFill>
                          <a:latin typeface="Work Sans Bold"/>
                          <a:ea typeface="Work Sans Bold"/>
                          <a:cs typeface="Work Sans Bold"/>
                          <a:sym typeface="Work Sans Bold"/>
                        </a:rPr>
                        <a:t>TIMELINE</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solidFill>
                      <a:srgbClr val="EDE5DE"/>
                    </a:solidFill>
                  </a:tcPr>
                </a:tc>
                <a:tc>
                  <a:txBody>
                    <a:bodyPr/>
                    <a:lstStyle/>
                    <a:p>
                      <a:pPr algn="just">
                        <a:lnSpc>
                          <a:spcPts val="3359"/>
                        </a:lnSpc>
                        <a:defRPr/>
                      </a:pPr>
                      <a:r>
                        <a:rPr lang="en-US" sz="2399" b="1" dirty="0">
                          <a:solidFill>
                            <a:srgbClr val="1A2526"/>
                          </a:solidFill>
                          <a:latin typeface="Work Sans Bold"/>
                          <a:ea typeface="Work Sans Bold"/>
                          <a:cs typeface="Work Sans Bold"/>
                          <a:sym typeface="Work Sans Bold"/>
                        </a:rPr>
                        <a:t>ACTIVITY</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solidFill>
                      <a:srgbClr val="EDE5DE"/>
                    </a:solidFill>
                  </a:tcPr>
                </a:tc>
                <a:tc>
                  <a:txBody>
                    <a:bodyPr/>
                    <a:lstStyle/>
                    <a:p>
                      <a:pPr algn="just">
                        <a:lnSpc>
                          <a:spcPts val="3359"/>
                        </a:lnSpc>
                        <a:defRPr/>
                      </a:pPr>
                      <a:r>
                        <a:rPr lang="en-US" sz="2399" b="1" dirty="0">
                          <a:solidFill>
                            <a:srgbClr val="1A2526"/>
                          </a:solidFill>
                          <a:latin typeface="Work Sans Bold"/>
                          <a:ea typeface="Work Sans Bold"/>
                          <a:cs typeface="Work Sans Bold"/>
                          <a:sym typeface="Work Sans Bold"/>
                        </a:rPr>
                        <a:t>DELIVERABLES</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solidFill>
                      <a:srgbClr val="EDE5DE"/>
                    </a:solidFill>
                  </a:tcPr>
                </a:tc>
                <a:tc>
                  <a:txBody>
                    <a:bodyPr/>
                    <a:lstStyle/>
                    <a:p>
                      <a:pPr algn="just">
                        <a:lnSpc>
                          <a:spcPts val="3359"/>
                        </a:lnSpc>
                        <a:defRPr/>
                      </a:pPr>
                      <a:r>
                        <a:rPr lang="en-US" sz="2399" b="1" dirty="0">
                          <a:solidFill>
                            <a:srgbClr val="1A2526"/>
                          </a:solidFill>
                          <a:latin typeface="Work Sans Bold"/>
                          <a:ea typeface="Work Sans Bold"/>
                          <a:cs typeface="Work Sans Bold"/>
                          <a:sym typeface="Work Sans Bold"/>
                        </a:rPr>
                        <a:t>OUTCOME</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solidFill>
                      <a:srgbClr val="EDE5DE"/>
                    </a:solidFill>
                  </a:tcPr>
                </a:tc>
                <a:extLst>
                  <a:ext uri="{0D108BD9-81ED-4DB2-BD59-A6C34878D82A}">
                    <a16:rowId xmlns:a16="http://schemas.microsoft.com/office/drawing/2014/main" val="10000"/>
                  </a:ext>
                </a:extLst>
              </a:tr>
              <a:tr h="1366863">
                <a:tc>
                  <a:txBody>
                    <a:bodyPr/>
                    <a:lstStyle/>
                    <a:p>
                      <a:pPr algn="just">
                        <a:lnSpc>
                          <a:spcPts val="3499"/>
                        </a:lnSpc>
                        <a:defRPr/>
                      </a:pPr>
                      <a:r>
                        <a:rPr lang="en-US" sz="2499">
                          <a:solidFill>
                            <a:srgbClr val="1A2526"/>
                          </a:solidFill>
                          <a:latin typeface="Work Sans"/>
                          <a:ea typeface="Work Sans"/>
                          <a:cs typeface="Work Sans"/>
                          <a:sym typeface="Work Sans"/>
                        </a:rPr>
                        <a:t>1st week</a:t>
                      </a:r>
                      <a:endParaRPr lang="en-US" sz="110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tc>
                  <a:txBody>
                    <a:bodyPr/>
                    <a:lstStyle/>
                    <a:p>
                      <a:pPr algn="just">
                        <a:lnSpc>
                          <a:spcPts val="3499"/>
                        </a:lnSpc>
                        <a:defRPr/>
                      </a:pPr>
                      <a:r>
                        <a:rPr lang="en-US" sz="2499">
                          <a:solidFill>
                            <a:srgbClr val="1A2526"/>
                          </a:solidFill>
                          <a:latin typeface="Work Sans"/>
                          <a:ea typeface="Work Sans"/>
                          <a:cs typeface="Work Sans"/>
                          <a:sym typeface="Work Sans"/>
                        </a:rPr>
                        <a:t>Onboarding and Account setup</a:t>
                      </a:r>
                      <a:endParaRPr lang="en-US" sz="110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tc>
                  <a:txBody>
                    <a:bodyPr/>
                    <a:lstStyle/>
                    <a:p>
                      <a:pPr algn="just">
                        <a:lnSpc>
                          <a:spcPts val="3499"/>
                        </a:lnSpc>
                        <a:defRPr/>
                      </a:pPr>
                      <a:r>
                        <a:rPr lang="en-US" sz="2499" dirty="0">
                          <a:solidFill>
                            <a:srgbClr val="1A2526"/>
                          </a:solidFill>
                          <a:latin typeface="Work Sans"/>
                          <a:ea typeface="Work Sans"/>
                          <a:cs typeface="Work Sans"/>
                          <a:sym typeface="Work Sans"/>
                        </a:rPr>
                        <a:t>Supply DoorDash OR Uber Eats account details. (Restaurants)</a:t>
                      </a:r>
                    </a:p>
                    <a:p>
                      <a:pPr algn="just">
                        <a:lnSpc>
                          <a:spcPts val="3499"/>
                        </a:lnSpc>
                        <a:defRPr/>
                      </a:pPr>
                      <a:r>
                        <a:rPr lang="en-US" sz="2499" dirty="0">
                          <a:solidFill>
                            <a:srgbClr val="1A2526"/>
                          </a:solidFill>
                          <a:latin typeface="Work Sans"/>
                          <a:sym typeface="Work Sans"/>
                        </a:rPr>
                        <a:t>Set up accounts, ingest data, and set up reporting and analytics templates.</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tc>
                  <a:txBody>
                    <a:bodyPr/>
                    <a:lstStyle/>
                    <a:p>
                      <a:pPr algn="just">
                        <a:lnSpc>
                          <a:spcPts val="3499"/>
                        </a:lnSpc>
                        <a:defRPr/>
                      </a:pPr>
                      <a:r>
                        <a:rPr lang="en-US" sz="2499" dirty="0">
                          <a:solidFill>
                            <a:srgbClr val="1A2526"/>
                          </a:solidFill>
                          <a:latin typeface="Work Sans"/>
                          <a:ea typeface="Work Sans"/>
                          <a:cs typeface="Work Sans"/>
                          <a:sym typeface="Work Sans"/>
                        </a:rPr>
                        <a:t>Understand the dynamics and set up the accounts</a:t>
                      </a:r>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extLst>
                  <a:ext uri="{0D108BD9-81ED-4DB2-BD59-A6C34878D82A}">
                    <a16:rowId xmlns:a16="http://schemas.microsoft.com/office/drawing/2014/main" val="10001"/>
                  </a:ext>
                </a:extLst>
              </a:tr>
              <a:tr h="1366863">
                <a:tc>
                  <a:txBody>
                    <a:bodyPr/>
                    <a:lstStyle/>
                    <a:p>
                      <a:pPr algn="just">
                        <a:lnSpc>
                          <a:spcPts val="3499"/>
                        </a:lnSpc>
                        <a:defRPr/>
                      </a:pPr>
                      <a:r>
                        <a:rPr lang="en-US" sz="2499">
                          <a:solidFill>
                            <a:srgbClr val="1A2526"/>
                          </a:solidFill>
                          <a:latin typeface="Work Sans"/>
                          <a:ea typeface="Work Sans"/>
                          <a:cs typeface="Work Sans"/>
                          <a:sym typeface="Work Sans"/>
                        </a:rPr>
                        <a:t>1st Month</a:t>
                      </a:r>
                      <a:endParaRPr lang="en-US" sz="110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tc>
                  <a:txBody>
                    <a:bodyPr/>
                    <a:lstStyle/>
                    <a:p>
                      <a:pPr algn="just">
                        <a:lnSpc>
                          <a:spcPts val="3499"/>
                        </a:lnSpc>
                        <a:defRPr/>
                      </a:pPr>
                      <a:r>
                        <a:rPr lang="en-US" sz="2499">
                          <a:solidFill>
                            <a:srgbClr val="1A2526"/>
                          </a:solidFill>
                          <a:latin typeface="Work Sans"/>
                          <a:ea typeface="Work Sans"/>
                          <a:cs typeface="Work Sans"/>
                          <a:sym typeface="Work Sans"/>
                        </a:rPr>
                        <a:t>Free trial period to accumulate the data</a:t>
                      </a:r>
                      <a:endParaRPr lang="en-US" sz="110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tc>
                  <a:txBody>
                    <a:bodyPr/>
                    <a:lstStyle/>
                    <a:p>
                      <a:pPr algn="just">
                        <a:lnSpc>
                          <a:spcPts val="3499"/>
                        </a:lnSpc>
                        <a:defRPr/>
                      </a:pPr>
                      <a:r>
                        <a:rPr lang="en-US" sz="2499" dirty="0">
                          <a:solidFill>
                            <a:srgbClr val="1A2526"/>
                          </a:solidFill>
                          <a:latin typeface="Work Sans"/>
                          <a:ea typeface="Work Sans"/>
                          <a:cs typeface="Work Sans"/>
                          <a:sym typeface="Work Sans"/>
                        </a:rPr>
                        <a:t>Review daily, weekly, and monthly analytics.</a:t>
                      </a:r>
                    </a:p>
                    <a:p>
                      <a:pPr algn="just">
                        <a:lnSpc>
                          <a:spcPts val="3499"/>
                        </a:lnSpc>
                        <a:defRPr/>
                      </a:pPr>
                      <a:r>
                        <a:rPr lang="en-US" sz="2499" dirty="0">
                          <a:solidFill>
                            <a:srgbClr val="1A2526"/>
                          </a:solidFill>
                          <a:latin typeface="Work Sans"/>
                          <a:sym typeface="Work Sans"/>
                        </a:rPr>
                        <a:t>Receive recommendations for promotions, price </a:t>
                      </a:r>
                      <a:r>
                        <a:rPr lang="en-US" sz="2499" dirty="0" err="1">
                          <a:solidFill>
                            <a:srgbClr val="1A2526"/>
                          </a:solidFill>
                          <a:latin typeface="Work Sans"/>
                          <a:sym typeface="Work Sans"/>
                        </a:rPr>
                        <a:t>optimisation</a:t>
                      </a:r>
                      <a:r>
                        <a:rPr lang="en-US" sz="2499" dirty="0">
                          <a:solidFill>
                            <a:srgbClr val="1A2526"/>
                          </a:solidFill>
                          <a:latin typeface="Work Sans"/>
                          <a:sym typeface="Work Sans"/>
                        </a:rPr>
                        <a:t>, menu optimization &amp; reach.</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tc>
                  <a:txBody>
                    <a:bodyPr/>
                    <a:lstStyle/>
                    <a:p>
                      <a:pPr algn="just">
                        <a:lnSpc>
                          <a:spcPts val="3499"/>
                        </a:lnSpc>
                        <a:defRPr/>
                      </a:pPr>
                      <a:r>
                        <a:rPr lang="en-US" sz="2499" dirty="0">
                          <a:solidFill>
                            <a:srgbClr val="1A2526"/>
                          </a:solidFill>
                          <a:latin typeface="Work Sans"/>
                          <a:ea typeface="Work Sans"/>
                          <a:cs typeface="Work Sans"/>
                          <a:sym typeface="Work Sans"/>
                        </a:rPr>
                        <a:t>Get the 1-month data and start the processing</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extLst>
                  <a:ext uri="{0D108BD9-81ED-4DB2-BD59-A6C34878D82A}">
                    <a16:rowId xmlns:a16="http://schemas.microsoft.com/office/drawing/2014/main" val="10002"/>
                  </a:ext>
                </a:extLst>
              </a:tr>
              <a:tr h="1806553">
                <a:tc>
                  <a:txBody>
                    <a:bodyPr/>
                    <a:lstStyle/>
                    <a:p>
                      <a:pPr algn="just">
                        <a:lnSpc>
                          <a:spcPts val="3499"/>
                        </a:lnSpc>
                        <a:defRPr/>
                      </a:pPr>
                      <a:r>
                        <a:rPr lang="en-US" sz="2499" dirty="0">
                          <a:solidFill>
                            <a:srgbClr val="1A2526"/>
                          </a:solidFill>
                          <a:latin typeface="Work Sans"/>
                          <a:ea typeface="Work Sans"/>
                          <a:cs typeface="Work Sans"/>
                          <a:sym typeface="Work Sans"/>
                        </a:rPr>
                        <a:t>Partnership</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tc>
                  <a:txBody>
                    <a:bodyPr/>
                    <a:lstStyle/>
                    <a:p>
                      <a:pPr algn="just">
                        <a:lnSpc>
                          <a:spcPts val="3499"/>
                        </a:lnSpc>
                        <a:defRPr/>
                      </a:pPr>
                      <a:r>
                        <a:rPr lang="en-US" sz="2499" dirty="0">
                          <a:solidFill>
                            <a:srgbClr val="1A2526"/>
                          </a:solidFill>
                          <a:latin typeface="Work Sans"/>
                          <a:ea typeface="Work Sans"/>
                          <a:cs typeface="Work Sans"/>
                          <a:sym typeface="Work Sans"/>
                        </a:rPr>
                        <a:t>Enter into a contract of partnership</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tc>
                  <a:txBody>
                    <a:bodyPr/>
                    <a:lstStyle/>
                    <a:p>
                      <a:pPr algn="just">
                        <a:lnSpc>
                          <a:spcPts val="3499"/>
                        </a:lnSpc>
                        <a:defRPr/>
                      </a:pPr>
                      <a:r>
                        <a:rPr lang="en-US" sz="2499" dirty="0">
                          <a:solidFill>
                            <a:srgbClr val="1A2526"/>
                          </a:solidFill>
                          <a:latin typeface="Work Sans"/>
                          <a:sym typeface="Work Sans"/>
                        </a:rPr>
                        <a:t>Week on Week, Month on Month and Year on Year performance based on the analytics and reports.</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tc>
                  <a:txBody>
                    <a:bodyPr/>
                    <a:lstStyle/>
                    <a:p>
                      <a:pPr algn="just">
                        <a:lnSpc>
                          <a:spcPts val="3499"/>
                        </a:lnSpc>
                        <a:defRPr/>
                      </a:pPr>
                      <a:r>
                        <a:rPr lang="en-US" sz="2499" dirty="0">
                          <a:solidFill>
                            <a:srgbClr val="1A2526"/>
                          </a:solidFill>
                          <a:latin typeface="Work Sans"/>
                          <a:ea typeface="Work Sans"/>
                          <a:cs typeface="Work Sans"/>
                          <a:sym typeface="Work Sans"/>
                        </a:rPr>
                        <a:t>Join hands with us to grow your business leaps and bounds</a:t>
                      </a:r>
                      <a:endParaRPr lang="en-US" sz="1100" dirty="0"/>
                    </a:p>
                  </a:txBody>
                  <a:tcPr marL="190500" marR="190500" marT="190500" marB="190500" anchor="ctr">
                    <a:lnL w="19050" cap="flat" cmpd="sng" algn="ctr">
                      <a:solidFill>
                        <a:srgbClr val="1A2526"/>
                      </a:solidFill>
                      <a:prstDash val="solid"/>
                      <a:round/>
                      <a:headEnd type="none" w="med" len="med"/>
                      <a:tailEnd type="none" w="med" len="med"/>
                    </a:lnL>
                    <a:lnR w="19050" cap="flat" cmpd="sng" algn="ctr">
                      <a:solidFill>
                        <a:srgbClr val="1A2526"/>
                      </a:solidFill>
                      <a:prstDash val="solid"/>
                      <a:round/>
                      <a:headEnd type="none" w="med" len="med"/>
                      <a:tailEnd type="none" w="med" len="med"/>
                    </a:lnR>
                    <a:lnT w="19050" cap="flat" cmpd="sng" algn="ctr">
                      <a:solidFill>
                        <a:srgbClr val="1A2526"/>
                      </a:solidFill>
                      <a:prstDash val="solid"/>
                      <a:round/>
                      <a:headEnd type="none" w="med" len="med"/>
                      <a:tailEnd type="none" w="med" len="med"/>
                    </a:lnT>
                    <a:lnB w="19050" cap="flat" cmpd="sng" algn="ctr">
                      <a:solidFill>
                        <a:srgbClr val="1A2526"/>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4" name="Group 4"/>
          <p:cNvGrpSpPr/>
          <p:nvPr/>
        </p:nvGrpSpPr>
        <p:grpSpPr>
          <a:xfrm>
            <a:off x="0" y="9414927"/>
            <a:ext cx="18288000" cy="872073"/>
            <a:chOff x="0" y="0"/>
            <a:chExt cx="4816593" cy="229682"/>
          </a:xfrm>
        </p:grpSpPr>
        <p:sp>
          <p:nvSpPr>
            <p:cNvPr id="5" name="Freeform 5"/>
            <p:cNvSpPr/>
            <p:nvPr/>
          </p:nvSpPr>
          <p:spPr>
            <a:xfrm>
              <a:off x="0" y="0"/>
              <a:ext cx="4816592" cy="229682"/>
            </a:xfrm>
            <a:custGeom>
              <a:avLst/>
              <a:gdLst/>
              <a:ahLst/>
              <a:cxnLst/>
              <a:rect l="l" t="t" r="r" b="b"/>
              <a:pathLst>
                <a:path w="4816592" h="229682">
                  <a:moveTo>
                    <a:pt x="0" y="0"/>
                  </a:moveTo>
                  <a:lnTo>
                    <a:pt x="4816592" y="0"/>
                  </a:lnTo>
                  <a:lnTo>
                    <a:pt x="4816592" y="229682"/>
                  </a:lnTo>
                  <a:lnTo>
                    <a:pt x="0" y="229682"/>
                  </a:lnTo>
                  <a:close/>
                </a:path>
              </a:pathLst>
            </a:custGeom>
            <a:solidFill>
              <a:srgbClr val="EDE5DE"/>
            </a:solidFill>
          </p:spPr>
          <p:txBody>
            <a:bodyPr/>
            <a:lstStyle/>
            <a:p>
              <a:endParaRPr lang="en-AU"/>
            </a:p>
          </p:txBody>
        </p:sp>
        <p:sp>
          <p:nvSpPr>
            <p:cNvPr id="6" name="TextBox 6"/>
            <p:cNvSpPr txBox="1"/>
            <p:nvPr/>
          </p:nvSpPr>
          <p:spPr>
            <a:xfrm>
              <a:off x="0" y="-47625"/>
              <a:ext cx="4816593" cy="277307"/>
            </a:xfrm>
            <a:prstGeom prst="rect">
              <a:avLst/>
            </a:prstGeom>
          </p:spPr>
          <p:txBody>
            <a:bodyPr lIns="50800" tIns="50800" rIns="50800" bIns="50800" rtlCol="0" anchor="ctr"/>
            <a:lstStyle/>
            <a:p>
              <a:pPr algn="ctr">
                <a:lnSpc>
                  <a:spcPts val="3499"/>
                </a:lnSpc>
              </a:pPr>
              <a:endParaRPr/>
            </a:p>
          </p:txBody>
        </p:sp>
      </p:grpSp>
      <p:sp>
        <p:nvSpPr>
          <p:cNvPr id="7" name="TextBox 7"/>
          <p:cNvSpPr txBox="1"/>
          <p:nvPr/>
        </p:nvSpPr>
        <p:spPr>
          <a:xfrm>
            <a:off x="1384402" y="-105110"/>
            <a:ext cx="15519195" cy="2208564"/>
          </a:xfrm>
          <a:prstGeom prst="rect">
            <a:avLst/>
          </a:prstGeom>
        </p:spPr>
        <p:txBody>
          <a:bodyPr lIns="0" tIns="0" rIns="0" bIns="0" rtlCol="0" anchor="t">
            <a:spAutoFit/>
          </a:bodyPr>
          <a:lstStyle/>
          <a:p>
            <a:pPr algn="ctr">
              <a:lnSpc>
                <a:spcPts val="17918"/>
              </a:lnSpc>
              <a:spcBef>
                <a:spcPct val="0"/>
              </a:spcBef>
            </a:pPr>
            <a:r>
              <a:rPr lang="en-US" sz="12798" b="1">
                <a:solidFill>
                  <a:srgbClr val="EDE5DE"/>
                </a:solidFill>
                <a:latin typeface="Stinger Fit Bold"/>
                <a:ea typeface="Stinger Fit Bold"/>
                <a:cs typeface="Stinger Fit Bold"/>
                <a:sym typeface="Stinger Fit Bold"/>
              </a:rPr>
              <a:t>BUSINESS MODEL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457200" y="2516849"/>
            <a:ext cx="16230600" cy="7116435"/>
          </a:xfrm>
          <a:prstGeom prst="rect">
            <a:avLst/>
          </a:prstGeom>
        </p:spPr>
        <p:txBody>
          <a:bodyPr lIns="0" tIns="0" rIns="0" bIns="0" rtlCol="0" anchor="t">
            <a:spAutoFit/>
          </a:bodyPr>
          <a:lstStyle/>
          <a:p>
            <a:pPr algn="ctr">
              <a:lnSpc>
                <a:spcPts val="7000"/>
              </a:lnSpc>
              <a:spcBef>
                <a:spcPct val="0"/>
              </a:spcBef>
            </a:pPr>
            <a:r>
              <a:rPr lang="en-US" sz="5000" dirty="0">
                <a:solidFill>
                  <a:srgbClr val="1A2526"/>
                </a:solidFill>
                <a:latin typeface="Work Sans"/>
                <a:ea typeface="Work Sans"/>
                <a:cs typeface="Work Sans"/>
                <a:sym typeface="Work Sans"/>
              </a:rPr>
              <a:t>Our </a:t>
            </a:r>
            <a:r>
              <a:rPr lang="en-US" sz="5000" dirty="0" err="1">
                <a:solidFill>
                  <a:srgbClr val="1A2526"/>
                </a:solidFill>
                <a:latin typeface="Work Sans"/>
                <a:ea typeface="Work Sans"/>
                <a:cs typeface="Work Sans"/>
                <a:sym typeface="Work Sans"/>
              </a:rPr>
              <a:t>specialised</a:t>
            </a:r>
            <a:r>
              <a:rPr lang="en-US" sz="5000" dirty="0">
                <a:solidFill>
                  <a:srgbClr val="1A2526"/>
                </a:solidFill>
                <a:latin typeface="Work Sans"/>
                <a:ea typeface="Work Sans"/>
                <a:cs typeface="Work Sans"/>
                <a:sym typeface="Work Sans"/>
              </a:rPr>
              <a:t> marketing data and analytics service helps boost online sales in third-party apps like DoorDash, Uber Eats through our insights on your customer data to create a virtual brand, </a:t>
            </a:r>
            <a:r>
              <a:rPr lang="en-US" sz="5000" dirty="0" err="1">
                <a:solidFill>
                  <a:srgbClr val="1A2526"/>
                </a:solidFill>
                <a:latin typeface="Work Sans"/>
                <a:ea typeface="Work Sans"/>
                <a:cs typeface="Work Sans"/>
                <a:sym typeface="Work Sans"/>
              </a:rPr>
              <a:t>optimise</a:t>
            </a:r>
            <a:r>
              <a:rPr lang="en-US" sz="5000" dirty="0">
                <a:solidFill>
                  <a:srgbClr val="1A2526"/>
                </a:solidFill>
                <a:latin typeface="Work Sans"/>
                <a:ea typeface="Work Sans"/>
                <a:cs typeface="Work Sans"/>
                <a:sym typeface="Work Sans"/>
              </a:rPr>
              <a:t> menu &amp; manage digital storefront. We are your digital and data intelligence arm to increase reach &amp; revenue and simplify operations in fast fast-paced online delivery marketplace.</a:t>
            </a:r>
          </a:p>
        </p:txBody>
      </p:sp>
      <p:sp>
        <p:nvSpPr>
          <p:cNvPr id="3" name="AutoShape 3"/>
          <p:cNvSpPr/>
          <p:nvPr/>
        </p:nvSpPr>
        <p:spPr>
          <a:xfrm flipV="1">
            <a:off x="0" y="2226864"/>
            <a:ext cx="18288000" cy="0"/>
          </a:xfrm>
          <a:prstGeom prst="line">
            <a:avLst/>
          </a:prstGeom>
          <a:ln w="38100" cap="flat">
            <a:solidFill>
              <a:srgbClr val="1A2526"/>
            </a:solidFill>
            <a:prstDash val="solid"/>
            <a:headEnd type="none" w="sm" len="sm"/>
            <a:tailEnd type="none" w="sm" len="sm"/>
          </a:ln>
        </p:spPr>
        <p:txBody>
          <a:bodyPr/>
          <a:lstStyle/>
          <a:p>
            <a:endParaRPr lang="en-AU"/>
          </a:p>
        </p:txBody>
      </p:sp>
      <p:sp>
        <p:nvSpPr>
          <p:cNvPr id="4" name="TextBox 4"/>
          <p:cNvSpPr txBox="1"/>
          <p:nvPr/>
        </p:nvSpPr>
        <p:spPr>
          <a:xfrm>
            <a:off x="-76200" y="517362"/>
            <a:ext cx="18364200" cy="1559401"/>
          </a:xfrm>
          <a:prstGeom prst="rect">
            <a:avLst/>
          </a:prstGeom>
        </p:spPr>
        <p:txBody>
          <a:bodyPr wrap="square" lIns="0" tIns="0" rIns="0" bIns="0" rtlCol="0" anchor="t">
            <a:spAutoFit/>
          </a:bodyPr>
          <a:lstStyle/>
          <a:p>
            <a:pPr algn="ctr">
              <a:lnSpc>
                <a:spcPts val="13999"/>
              </a:lnSpc>
              <a:spcBef>
                <a:spcPct val="0"/>
              </a:spcBef>
            </a:pPr>
            <a:r>
              <a:rPr lang="en-US" sz="8300" b="1" dirty="0">
                <a:solidFill>
                  <a:srgbClr val="1A2526"/>
                </a:solidFill>
                <a:latin typeface="Stinger Fit Bold"/>
                <a:ea typeface="Stinger Fit Bold"/>
                <a:cs typeface="Stinger Fit Bold"/>
                <a:sym typeface="Stinger Fit Bold"/>
              </a:rPr>
              <a:t>Your data, our expertise together</a:t>
            </a:r>
          </a:p>
        </p:txBody>
      </p:sp>
      <p:sp>
        <p:nvSpPr>
          <p:cNvPr id="5" name="AutoShape 5"/>
          <p:cNvSpPr/>
          <p:nvPr/>
        </p:nvSpPr>
        <p:spPr>
          <a:xfrm flipV="1">
            <a:off x="0" y="9715497"/>
            <a:ext cx="18288000" cy="0"/>
          </a:xfrm>
          <a:prstGeom prst="line">
            <a:avLst/>
          </a:prstGeom>
          <a:ln w="38100" cap="flat">
            <a:solidFill>
              <a:srgbClr val="1A2526"/>
            </a:solidFill>
            <a:prstDash val="solid"/>
            <a:headEnd type="none" w="sm" len="sm"/>
            <a:tailEnd type="none" w="sm" len="sm"/>
          </a:ln>
        </p:spPr>
        <p:txBody>
          <a:bodyPr/>
          <a:lstStyle/>
          <a:p>
            <a:endParaRPr lang="en-AU"/>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3131">
                <a:alpha val="100000"/>
              </a:srgbClr>
            </a:gs>
            <a:gs pos="100000">
              <a:srgbClr val="FF914D">
                <a:alpha val="100000"/>
              </a:srgbClr>
            </a:gs>
          </a:gsLst>
          <a:lin ang="0"/>
        </a:gradFill>
        <a:effectLst/>
      </p:bgPr>
    </p:bg>
    <p:spTree>
      <p:nvGrpSpPr>
        <p:cNvPr id="1" name="">
          <a:extLst>
            <a:ext uri="{FF2B5EF4-FFF2-40B4-BE49-F238E27FC236}">
              <a16:creationId xmlns:a16="http://schemas.microsoft.com/office/drawing/2014/main" id="{E1CD6D7A-9510-9E4A-A83C-4534F54F9A28}"/>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D5F822C-6977-B613-D974-E19C36CDC859}"/>
              </a:ext>
            </a:extLst>
          </p:cNvPr>
          <p:cNvSpPr txBox="1"/>
          <p:nvPr/>
        </p:nvSpPr>
        <p:spPr>
          <a:xfrm>
            <a:off x="1028700" y="3928571"/>
            <a:ext cx="16230600" cy="4406900"/>
          </a:xfrm>
          <a:prstGeom prst="rect">
            <a:avLst/>
          </a:prstGeom>
        </p:spPr>
        <p:txBody>
          <a:bodyPr lIns="0" tIns="0" rIns="0" bIns="0" rtlCol="0" anchor="t">
            <a:spAutoFit/>
          </a:bodyPr>
          <a:lstStyle/>
          <a:p>
            <a:pPr marL="0" marR="0" lvl="0" indent="0" algn="ctr" defTabSz="914400" rtl="0" eaLnBrk="1" fontAlgn="auto" latinLnBrk="0" hangingPunct="1">
              <a:lnSpc>
                <a:spcPts val="7000"/>
              </a:lnSpc>
              <a:spcBef>
                <a:spcPct val="0"/>
              </a:spcBef>
              <a:spcAft>
                <a:spcPts val="0"/>
              </a:spcAft>
              <a:buClrTx/>
              <a:buSzTx/>
              <a:buFontTx/>
              <a:buNone/>
              <a:tabLst/>
              <a:defRPr/>
            </a:pPr>
            <a:r>
              <a:rPr kumimoji="0" lang="en-US" sz="5000" b="0" i="0" u="none" strike="noStrike" kern="1200" cap="none" spc="0" normalizeH="0" baseline="0" noProof="0">
                <a:ln>
                  <a:noFill/>
                </a:ln>
                <a:solidFill>
                  <a:srgbClr val="1A2526"/>
                </a:solidFill>
                <a:effectLst/>
                <a:uLnTx/>
                <a:uFillTx/>
                <a:latin typeface="Work Sans"/>
                <a:ea typeface="Work Sans"/>
                <a:cs typeface="Work Sans"/>
                <a:sym typeface="Work Sans"/>
              </a:rPr>
              <a:t>Modern problems require modern solutions. In the same way, modern delivery users require unique customised campaigns with the backing of deep data insights to reach out to restaurants and enjoy their soul-nourishing food</a:t>
            </a:r>
          </a:p>
        </p:txBody>
      </p:sp>
      <p:sp>
        <p:nvSpPr>
          <p:cNvPr id="3" name="AutoShape 3">
            <a:extLst>
              <a:ext uri="{FF2B5EF4-FFF2-40B4-BE49-F238E27FC236}">
                <a16:creationId xmlns:a16="http://schemas.microsoft.com/office/drawing/2014/main" id="{55614E00-E801-32E1-E7CF-F03A0A970E22}"/>
              </a:ext>
            </a:extLst>
          </p:cNvPr>
          <p:cNvSpPr/>
          <p:nvPr/>
        </p:nvSpPr>
        <p:spPr>
          <a:xfrm flipV="1">
            <a:off x="0" y="2226864"/>
            <a:ext cx="18288000" cy="0"/>
          </a:xfrm>
          <a:prstGeom prst="line">
            <a:avLst/>
          </a:prstGeom>
          <a:ln w="38100" cap="flat">
            <a:solidFill>
              <a:srgbClr val="1A2526"/>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a:extLst>
              <a:ext uri="{FF2B5EF4-FFF2-40B4-BE49-F238E27FC236}">
                <a16:creationId xmlns:a16="http://schemas.microsoft.com/office/drawing/2014/main" id="{A6F50E5F-0CDE-30E2-DF70-51767EAA4D66}"/>
              </a:ext>
            </a:extLst>
          </p:cNvPr>
          <p:cNvSpPr txBox="1"/>
          <p:nvPr/>
        </p:nvSpPr>
        <p:spPr>
          <a:xfrm>
            <a:off x="1028700" y="647700"/>
            <a:ext cx="16230600" cy="1717676"/>
          </a:xfrm>
          <a:prstGeom prst="rect">
            <a:avLst/>
          </a:prstGeom>
        </p:spPr>
        <p:txBody>
          <a:bodyPr lIns="0" tIns="0" rIns="0" bIns="0" rtlCol="0" anchor="t">
            <a:spAutoFit/>
          </a:bodyPr>
          <a:lstStyle/>
          <a:p>
            <a:pPr marL="0" marR="0" lvl="0" indent="0" algn="ctr" defTabSz="914400" rtl="0" eaLnBrk="1" fontAlgn="auto" latinLnBrk="0" hangingPunct="1">
              <a:lnSpc>
                <a:spcPts val="13999"/>
              </a:lnSpc>
              <a:spcBef>
                <a:spcPct val="0"/>
              </a:spcBef>
              <a:spcAft>
                <a:spcPts val="0"/>
              </a:spcAft>
              <a:buClrTx/>
              <a:buSzTx/>
              <a:buFontTx/>
              <a:buNone/>
              <a:tabLst/>
              <a:defRPr/>
            </a:pPr>
            <a:r>
              <a:rPr kumimoji="0" lang="en-US" sz="9999" b="1" i="0" u="none" strike="noStrike" kern="1200" cap="none" spc="0" normalizeH="0" baseline="0" noProof="0" dirty="0">
                <a:ln>
                  <a:noFill/>
                </a:ln>
                <a:solidFill>
                  <a:srgbClr val="1A2526"/>
                </a:solidFill>
                <a:effectLst/>
                <a:uLnTx/>
                <a:uFillTx/>
                <a:latin typeface="Stinger Fit Bold"/>
                <a:ea typeface="Stinger Fit Bold"/>
                <a:cs typeface="Stinger Fit Bold"/>
                <a:sym typeface="Stinger Fit Bold"/>
              </a:rPr>
              <a:t>CONCLUSION</a:t>
            </a:r>
          </a:p>
        </p:txBody>
      </p:sp>
      <p:sp>
        <p:nvSpPr>
          <p:cNvPr id="5" name="AutoShape 5">
            <a:extLst>
              <a:ext uri="{FF2B5EF4-FFF2-40B4-BE49-F238E27FC236}">
                <a16:creationId xmlns:a16="http://schemas.microsoft.com/office/drawing/2014/main" id="{E5C4EF7B-39E1-BC85-1726-284C43C33BA2}"/>
              </a:ext>
            </a:extLst>
          </p:cNvPr>
          <p:cNvSpPr/>
          <p:nvPr/>
        </p:nvSpPr>
        <p:spPr>
          <a:xfrm flipV="1">
            <a:off x="0" y="9715497"/>
            <a:ext cx="18288000" cy="0"/>
          </a:xfrm>
          <a:prstGeom prst="line">
            <a:avLst/>
          </a:prstGeom>
          <a:ln w="38100" cap="flat">
            <a:solidFill>
              <a:srgbClr val="1A2526"/>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91121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8979</TotalTime>
  <Words>602</Words>
  <Application>Microsoft Office PowerPoint</Application>
  <PresentationFormat>Custom</PresentationFormat>
  <Paragraphs>82</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Work Sans Bold</vt:lpstr>
      <vt:lpstr>Arial</vt:lpstr>
      <vt:lpstr>Stinger Fit</vt:lpstr>
      <vt:lpstr>Stinger Fit Bold</vt:lpstr>
      <vt:lpstr>Work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RESGRO</dc:title>
  <dc:creator>Partha Pal</dc:creator>
  <cp:lastModifiedBy>Partha Pal</cp:lastModifiedBy>
  <cp:revision>3</cp:revision>
  <dcterms:created xsi:type="dcterms:W3CDTF">2006-08-16T00:00:00Z</dcterms:created>
  <dcterms:modified xsi:type="dcterms:W3CDTF">2026-01-03T06:31:16Z</dcterms:modified>
  <dc:identifier>DAG8fjVLEoY</dc:identifier>
</cp:coreProperties>
</file>